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83" r:id="rId4"/>
    <p:sldId id="334" r:id="rId5"/>
    <p:sldId id="284" r:id="rId6"/>
    <p:sldId id="342" r:id="rId7"/>
    <p:sldId id="341" r:id="rId8"/>
    <p:sldId id="343" r:id="rId9"/>
    <p:sldId id="344" r:id="rId10"/>
    <p:sldId id="345" r:id="rId11"/>
    <p:sldId id="346" r:id="rId12"/>
    <p:sldId id="347" r:id="rId13"/>
    <p:sldId id="350" r:id="rId14"/>
    <p:sldId id="348" r:id="rId15"/>
    <p:sldId id="351" r:id="rId16"/>
    <p:sldId id="279" r:id="rId17"/>
    <p:sldId id="277" r:id="rId18"/>
    <p:sldId id="278" r:id="rId19"/>
    <p:sldId id="280" r:id="rId20"/>
    <p:sldId id="281" r:id="rId21"/>
    <p:sldId id="282" r:id="rId22"/>
    <p:sldId id="319" r:id="rId23"/>
    <p:sldId id="353" r:id="rId24"/>
    <p:sldId id="259" r:id="rId25"/>
    <p:sldId id="265" r:id="rId26"/>
    <p:sldId id="354" r:id="rId27"/>
    <p:sldId id="296" r:id="rId28"/>
    <p:sldId id="318" r:id="rId29"/>
    <p:sldId id="276" r:id="rId30"/>
    <p:sldId id="321" r:id="rId31"/>
    <p:sldId id="258" r:id="rId32"/>
    <p:sldId id="355" r:id="rId33"/>
    <p:sldId id="286" r:id="rId34"/>
    <p:sldId id="306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74971" autoAdjust="0"/>
  </p:normalViewPr>
  <p:slideViewPr>
    <p:cSldViewPr snapToGrid="0">
      <p:cViewPr varScale="1">
        <p:scale>
          <a:sx n="76" d="100"/>
          <a:sy n="76" d="100"/>
        </p:scale>
        <p:origin x="96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3D</a:t>
            </a:r>
            <a:r>
              <a:rPr lang="zh-TW" altLang="en-US" dirty="0"/>
              <a:t> 錫球影像的校正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初始</a:t>
            </a:r>
            <a:r>
              <a:rPr lang="en-US" altLang="zh-TW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初始</a:t>
            </a:r>
            <a:r>
              <a:rPr lang="en-US" altLang="zh-TW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01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初始</a:t>
            </a:r>
            <a:r>
              <a:rPr lang="en-US" altLang="zh-TW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00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dirty="0"/>
              <a:t>我們通過生成投影來獲得不同角度的投影值</a:t>
            </a:r>
            <a:r>
              <a:rPr lang="zh-TW" altLang="en-US" dirty="0"/>
              <a:t>，</a:t>
            </a:r>
            <a:r>
              <a:rPr lang="zh-TW" altLang="zh-TW" dirty="0"/>
              <a:t>此</a:t>
            </a:r>
            <a:r>
              <a:rPr lang="zh-TW" altLang="en-US" dirty="0"/>
              <a:t>影</a:t>
            </a:r>
            <a:r>
              <a:rPr lang="zh-TW" altLang="zh-TW" dirty="0"/>
              <a:t>像，每個投影 1°，從 1° 到 179°。我們將每個投影的值放在相應的輸出行上</a:t>
            </a:r>
            <a:endParaRPr lang="en-US" altLang="zh-TW" dirty="0"/>
          </a:p>
          <a:p>
            <a:r>
              <a:rPr lang="zh-TW" altLang="en-US" dirty="0"/>
              <a:t>從左開始</a:t>
            </a:r>
            <a:r>
              <a:rPr lang="en-US" altLang="zh-TW" dirty="0"/>
              <a:t>:</a:t>
            </a:r>
            <a:r>
              <a:rPr lang="zh-TW" altLang="en-US" dirty="0"/>
              <a:t> 正方</a:t>
            </a:r>
            <a:r>
              <a:rPr lang="en-US" altLang="zh-TW" dirty="0"/>
              <a:t>=&gt;</a:t>
            </a:r>
            <a:r>
              <a:rPr lang="zh-TW" altLang="en-US" dirty="0"/>
              <a:t>右三</a:t>
            </a:r>
            <a:r>
              <a:rPr lang="en-US" altLang="zh-TW" dirty="0"/>
              <a:t>=&gt;</a:t>
            </a:r>
            <a:r>
              <a:rPr lang="zh-TW" altLang="en-US" dirty="0"/>
              <a:t>圓</a:t>
            </a:r>
            <a:r>
              <a:rPr lang="en-US" altLang="zh-TW" dirty="0"/>
              <a:t>=&gt;</a:t>
            </a:r>
            <a:r>
              <a:rPr lang="zh-TW" altLang="en-US" dirty="0"/>
              <a:t>左三</a:t>
            </a:r>
            <a:r>
              <a:rPr lang="en-US" altLang="zh-TW" dirty="0"/>
              <a:t>=&gt;</a:t>
            </a:r>
            <a:r>
              <a:rPr lang="zh-TW" altLang="en-US" dirty="0"/>
              <a:t>長方</a:t>
            </a:r>
            <a:endParaRPr lang="en-US" altLang="zh-TW" dirty="0"/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Sinogram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正玄圖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4017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32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跟 </a:t>
            </a:r>
            <a:r>
              <a:rPr lang="en-US" altLang="zh-TW" dirty="0"/>
              <a:t>180</a:t>
            </a:r>
            <a:r>
              <a:rPr lang="zh-TW" altLang="en-US" dirty="0"/>
              <a:t> 比，</a:t>
            </a:r>
            <a:r>
              <a:rPr lang="en-US" altLang="zh-TW" dirty="0"/>
              <a:t>32</a:t>
            </a:r>
            <a:r>
              <a:rPr lang="zh-TW" altLang="en-US" dirty="0"/>
              <a:t>比較模糊，因為較少的資訊量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86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Multiplicative:</a:t>
            </a:r>
            <a:r>
              <a:rPr lang="en-US" baseline="0" dirty="0"/>
              <a:t> </a:t>
            </a:r>
            <a:r>
              <a:rPr lang="zh-TW" altLang="en-US" baseline="0" dirty="0"/>
              <a:t>乘法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44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初始</a:t>
            </a:r>
            <a:r>
              <a:rPr lang="en-US" altLang="zh-TW" dirty="0"/>
              <a:t>=&gt;1</a:t>
            </a:r>
          </a:p>
          <a:p>
            <a:pPr marL="158750" indent="0">
              <a:buNone/>
            </a:pPr>
            <a:r>
              <a:rPr lang="zh-TW" altLang="en-US" dirty="0"/>
              <a:t>分母</a:t>
            </a:r>
            <a:r>
              <a:rPr lang="en-US" altLang="zh-TW" dirty="0"/>
              <a:t>=&gt;</a:t>
            </a:r>
            <a:r>
              <a:rPr lang="zh-TW" altLang="en-US" dirty="0"/>
              <a:t>標準</a:t>
            </a: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分子</a:t>
            </a:r>
            <a:r>
              <a:rPr lang="en-US" altLang="zh-TW" dirty="0"/>
              <a:t>=&gt;</a:t>
            </a:r>
            <a:r>
              <a:rPr lang="zh-TW" altLang="en-US" dirty="0"/>
              <a:t>目前</a:t>
            </a:r>
          </a:p>
        </p:txBody>
      </p:sp>
    </p:spTree>
    <p:extLst>
      <p:ext uri="{BB962C8B-B14F-4D97-AF65-F5344CB8AC3E}">
        <p14:creationId xmlns:p14="http://schemas.microsoft.com/office/powerpoint/2010/main" val="2145417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2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Additive ART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具有更好的圖像質量，影像更完整，但存在更多噪聲。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zh-TW" dirty="0"/>
              <a:t>由於投影較少，Additive ART 提供了更完整的圖片，而 Multiplicative ART 引入了許多以前不存在的實體。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362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ee199d7c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ee199d7c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dirty="0"/>
              <a:t>Simultaneous Algebraic Reconstruction Technique</a:t>
            </a:r>
            <a:r>
              <a:rPr lang="zh-TW" altLang="en-US" sz="1100" dirty="0"/>
              <a:t>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同步代數重建法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ee199d7c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ee199d7c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100" dirty="0"/>
              <a:t>SART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同步代數重建法</a:t>
            </a:r>
            <a:endParaRPr lang="en-US" altLang="zh-TW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/>
              <a:t>ART 中每次迭代考慮一根投影射線</a:t>
            </a:r>
            <a:endParaRPr lang="en-US" altLang="zh-TW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1100" dirty="0"/>
              <a:t>SART</a:t>
            </a:r>
            <a:r>
              <a:rPr lang="zh-TW" altLang="zh-TW" dirty="0"/>
              <a:t>考慮所有投影射線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/>
              <a:t>抗噪，</a:t>
            </a:r>
            <a:r>
              <a:rPr lang="en-US" altLang="zh-C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ART</a:t>
            </a:r>
            <a:r>
              <a:rPr lang="zh-CN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中的噪声进行了平滑，</a:t>
            </a:r>
            <a:endParaRPr lang="en-US" altLang="zh-C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zh-TW" dirty="0"/>
              <a:t>可以生成更好的重建圖像。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dirty="0"/>
              <a:t>=============================================================================================================</a:t>
            </a:r>
          </a:p>
          <a:p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每一次迭代只能修正一條射線上的值；實際上，空間中每個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voxel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在一次迭代的運算中，不只一條射線穿過它，所以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SART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可以同時修正同一個投影中的所有射線估測值</a:t>
            </a:r>
            <a:endParaRPr lang="en-US" altLang="zh-TW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因此收斂速度上會比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快一些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ee199d7c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ee199d7c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SimSun" panose="02010600030101010101" pitchFamily="2" charset="-122"/>
              </a:rPr>
              <a:t>As for the process of 3D reconstruction, we just conduct a reverse operation. We use image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SimSun" panose="02010600030101010101" pitchFamily="2" charset="-122"/>
              </a:rPr>
              <a:t>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SimSun" panose="02010600030101010101" pitchFamily="2" charset="-122"/>
              </a:rPr>
              <a:t> to interpolate image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SimSun" panose="02010600030101010101" pitchFamily="2" charset="-122"/>
              </a:rPr>
              <a:t>P’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SimSun" panose="02010600030101010101" pitchFamily="2" charset="-122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SimSun" panose="02010600030101010101" pitchFamily="2" charset="-122"/>
              </a:rPr>
              <a:t>After acquiring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SimSun" panose="02010600030101010101" pitchFamily="2" charset="-122"/>
              </a:rPr>
              <a:t>P’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SimSun" panose="02010600030101010101" pitchFamily="2" charset="-122"/>
              </a:rPr>
              <a:t> in different angles, we can use SART to reconstruct the 3D object layer by layer. </a:t>
            </a:r>
            <a:endParaRPr lang="en-US" sz="1800" dirty="0">
              <a:effectLst/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zh-TW" altLang="en-US" dirty="0"/>
            </a:b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至於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重建的過程，我們只是進行了逆向操作。我們使用圖像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來插入圖像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。在不同角度獲取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P’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後，我們可以使用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SART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逐層重建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對象。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把其中一部分放大，且在增加對比的情況下，空隙是可見的但還是不清楚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90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projection reconstructs an image by taking each angle view.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zh-TW" altLang="zh-TW" dirty="0"/>
              <a:t>反投影通過獲取每個角度視圖來重建</a:t>
            </a:r>
            <a:r>
              <a:rPr lang="zh-TW" altLang="zh-TW"/>
              <a:t>圖像。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59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ee199d7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ee199d7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Ramp filter=&gt; 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高通濾波</a:t>
            </a:r>
            <a:endParaRPr lang="en-US" altLang="zh-TW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Hann filter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Hamming filter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Cosine filter</a:t>
            </a:r>
            <a:r>
              <a:rPr lang="zh-TW" alt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altLang="zh-TW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Shepp</a:t>
            </a:r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-Logan filter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zh-TW" sz="1100" dirty="0">
                <a:solidFill>
                  <a:schemeClr val="dk1"/>
                </a:solidFill>
              </a:rPr>
              <a:t>We use</a:t>
            </a:r>
            <a:r>
              <a:rPr lang="zh-TW" altLang="en-US" sz="1100" baseline="0" dirty="0">
                <a:solidFill>
                  <a:schemeClr val="dk1"/>
                </a:solidFill>
              </a:rPr>
              <a:t> </a:t>
            </a:r>
            <a:r>
              <a:rPr lang="en-US" altLang="zh-TW" sz="1100" dirty="0">
                <a:solidFill>
                  <a:schemeClr val="dk1"/>
                </a:solidFill>
              </a:rPr>
              <a:t>the Hann filter due to higher contrast.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Solder: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焊接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PCB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Printed circuit board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）</a:t>
            </a:r>
            <a:endParaRPr lang="en-US" altLang="zh-TW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3D: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3 Dimensions</a:t>
            </a:r>
          </a:p>
          <a:p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phi : angle of rotation</a:t>
            </a:r>
          </a:p>
          <a:p>
            <a:r>
              <a:rPr lang="en-US" altLang="zh-TW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Theta : the angle between tube to detector and vertical line.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607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11.25</a:t>
            </a:r>
            <a:r>
              <a:rPr lang="zh-TW" altLang="en-US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3978982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100" dirty="0">
                <a:latin typeface="Arial" panose="020B0604020202020204" pitchFamily="34" charset="0"/>
                <a:cs typeface="Arial" panose="020B0604020202020204" pitchFamily="34" charset="0"/>
              </a:rPr>
              <a:t>Rhombus: </a:t>
            </a:r>
            <a:r>
              <a:rPr lang="zh-TW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菱形</a:t>
            </a:r>
            <a:endParaRPr lang="en-US" altLang="zh-TW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dirty="0"/>
              <a:t>影</a:t>
            </a:r>
            <a:r>
              <a:rPr lang="zh-TW" altLang="zh-TW" dirty="0"/>
              <a:t>像對比度不夠清晰（空隙是黑點）。</a:t>
            </a:r>
            <a:endParaRPr lang="en-US" altLang="zh-TW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500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projections:</a:t>
            </a:r>
            <a:r>
              <a:rPr lang="zh-TW" altLang="en-US" dirty="0"/>
              <a:t> </a:t>
            </a:r>
            <a:r>
              <a:rPr lang="zh-TW" altLang="zh-TW" dirty="0"/>
              <a:t>實測投影</a:t>
            </a:r>
            <a:endParaRPr lang="en-US" altLang="zh-TW" dirty="0"/>
          </a:p>
          <a:p>
            <a:r>
              <a:rPr lang="en-US" altLang="zh-TW" dirty="0"/>
              <a:t>Estimated projections:</a:t>
            </a:r>
            <a:r>
              <a:rPr lang="en-US" altLang="zh-TW" sz="1100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1100" baseline="0" dirty="0">
                <a:latin typeface="Arial" panose="020B0604020202020204" pitchFamily="34" charset="0"/>
                <a:cs typeface="Arial" panose="020B0604020202020204" pitchFamily="34" charset="0"/>
              </a:rPr>
              <a:t>估測影像</a:t>
            </a:r>
            <a:endParaRPr lang="en-US" altLang="zh-TW" sz="1100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dirty="0"/>
              <a:t>projection-space error</a:t>
            </a:r>
            <a:r>
              <a:rPr lang="zh-TW" altLang="en-US" dirty="0"/>
              <a:t> 投影空間誤差</a:t>
            </a:r>
            <a:endParaRPr lang="en-US" altLang="zh-TW" dirty="0"/>
          </a:p>
          <a:p>
            <a:r>
              <a:rPr lang="en-US" altLang="zh-TW" dirty="0"/>
              <a:t>image-space error:</a:t>
            </a:r>
            <a:r>
              <a:rPr lang="zh-TW" altLang="en-US" dirty="0"/>
              <a:t>影像</a:t>
            </a:r>
            <a:r>
              <a:rPr lang="zh-TW" altLang="zh-TW" dirty="0"/>
              <a:t>空間誤</a:t>
            </a:r>
            <a:r>
              <a:rPr lang="zh-TW" altLang="en-US" dirty="0"/>
              <a:t>差</a:t>
            </a:r>
            <a:endParaRPr lang="en-US" altLang="zh-TW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04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96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Orignal</a:t>
            </a:r>
            <a:endParaRPr lang="en-US" dirty="0"/>
          </a:p>
          <a:p>
            <a:r>
              <a:rPr lang="zh-TW" altLang="en-US" dirty="0"/>
              <a:t>垂直、對角、水平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25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初始</a:t>
            </a:r>
            <a:r>
              <a:rPr lang="en-US" altLang="zh-TW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872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48574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03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767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4036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70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88413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17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1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1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5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141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844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24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pannn0504/article/details/78357607" TargetMode="External"/><Relationship Id="rId13" Type="http://schemas.openxmlformats.org/officeDocument/2006/relationships/hyperlink" Target="https://sci-hub.se/10.1109/nssmic.2012.6551902" TargetMode="External"/><Relationship Id="rId3" Type="http://schemas.openxmlformats.org/officeDocument/2006/relationships/hyperlink" Target="https://slideplayer.com/slide/4893938/" TargetMode="External"/><Relationship Id="rId7" Type="http://schemas.openxmlformats.org/officeDocument/2006/relationships/hyperlink" Target="https://link.springer.com/chapter/10.1007/978-981-10-2772-7_6" TargetMode="External"/><Relationship Id="rId12" Type="http://schemas.openxmlformats.org/officeDocument/2006/relationships/hyperlink" Target="https://en.wikipedia.org/wiki/Scale-invariant_feature_transform" TargetMode="External"/><Relationship Id="rId2" Type="http://schemas.openxmlformats.org/officeDocument/2006/relationships/hyperlink" Target="https://en.wikipedia.org/wiki/Solder_bal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youtu.be/CwXgFtx6vxs?t=80" TargetMode="External"/><Relationship Id="rId11" Type="http://schemas.openxmlformats.org/officeDocument/2006/relationships/hyperlink" Target="https://www.itread01.com/content/1544874242.html" TargetMode="External"/><Relationship Id="rId5" Type="http://schemas.openxmlformats.org/officeDocument/2006/relationships/hyperlink" Target="https://www.slideshare.net/ZhejianPeng/zjpeng3dsolderballreconstruction" TargetMode="External"/><Relationship Id="rId10" Type="http://schemas.openxmlformats.org/officeDocument/2006/relationships/hyperlink" Target="https://www.cnblogs.com/zyly/p/9508131.html" TargetMode="External"/><Relationship Id="rId4" Type="http://schemas.openxmlformats.org/officeDocument/2006/relationships/hyperlink" Target="https://www.slideshare.net/DanielePelliccia/from-filtered-backprojection-to-statistical-tomography-reconstruction" TargetMode="External"/><Relationship Id="rId9" Type="http://schemas.openxmlformats.org/officeDocument/2006/relationships/hyperlink" Target="https://zh.wikipedia.org/wiki/%E5%85%89%E6%B5%81%E6%B3%9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758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600"/>
              </a:spcBef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Presenter: M. C. Hsu 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許銘真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E-mail: exo050282@gmail.com</a:t>
            </a:r>
          </a:p>
          <a:p>
            <a:pPr>
              <a:spcBef>
                <a:spcPts val="600"/>
              </a:spcBef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Phone: 0988946307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8DE397-53CD-43DF-B436-EAF0D0085C34}"/>
              </a:ext>
            </a:extLst>
          </p:cNvPr>
          <p:cNvSpPr/>
          <p:nvPr/>
        </p:nvSpPr>
        <p:spPr>
          <a:xfrm>
            <a:off x="1233706" y="1079799"/>
            <a:ext cx="66765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3600" b="1" dirty="0">
                <a:effectLst>
                  <a:outerShdw blurRad="127000" sx="101000" sy="101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  <a:sym typeface="微软雅黑 Light" panose="020B0502040204020203" pitchFamily="34" charset="-122"/>
              </a:rPr>
              <a:t>The Correction of 3D Reconstructed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3600" b="1" dirty="0">
                <a:effectLst>
                  <a:outerShdw blurRad="127000" sx="101000" sy="101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  <a:sym typeface="微软雅黑 Light" panose="020B0502040204020203" pitchFamily="34" charset="-122"/>
              </a:rPr>
              <a:t>Ball Grid Array (BGA) Shape</a:t>
            </a:r>
            <a:endParaRPr lang="zh-CN" altLang="en-US" sz="3600" b="1" dirty="0">
              <a:effectLst>
                <a:outerShdw blurRad="127000" sx="101000" sy="101000" algn="ctr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  <a:sym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361219"/>
              </p:ext>
            </p:extLst>
          </p:nvPr>
        </p:nvGraphicFramePr>
        <p:xfrm>
          <a:off x="778053" y="2580515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11" name="直線接點 10"/>
          <p:cNvCxnSpPr/>
          <p:nvPr/>
        </p:nvCxnSpPr>
        <p:spPr>
          <a:xfrm>
            <a:off x="4329112" y="2794767"/>
            <a:ext cx="265796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612279" y="2594712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4337068" y="3120003"/>
            <a:ext cx="275211" cy="1569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624485" y="2994196"/>
            <a:ext cx="49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551698" y="2273497"/>
                <a:ext cx="2910797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𝟏𝟐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𝟏𝟐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698" y="2273497"/>
                <a:ext cx="2910797" cy="2443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80720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880720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文字方塊 16"/>
          <p:cNvSpPr txBox="1"/>
          <p:nvPr/>
        </p:nvSpPr>
        <p:spPr>
          <a:xfrm>
            <a:off x="5075885" y="2594712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143887" y="2994196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</p:spTree>
    <p:extLst>
      <p:ext uri="{BB962C8B-B14F-4D97-AF65-F5344CB8AC3E}">
        <p14:creationId xmlns:p14="http://schemas.microsoft.com/office/powerpoint/2010/main" val="22005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936839"/>
              </p:ext>
            </p:extLst>
          </p:nvPr>
        </p:nvGraphicFramePr>
        <p:xfrm>
          <a:off x="1110848" y="2660154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20" name="直線接點 19"/>
          <p:cNvCxnSpPr/>
          <p:nvPr/>
        </p:nvCxnSpPr>
        <p:spPr>
          <a:xfrm flipV="1">
            <a:off x="4646103" y="2381732"/>
            <a:ext cx="162511" cy="2164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743741" y="2033682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線接點 21"/>
          <p:cNvCxnSpPr/>
          <p:nvPr/>
        </p:nvCxnSpPr>
        <p:spPr>
          <a:xfrm>
            <a:off x="992741" y="2314791"/>
            <a:ext cx="219160" cy="2164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745548" y="1905265"/>
            <a:ext cx="49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616363" y="2273497"/>
                <a:ext cx="2781467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𝟕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𝟏𝟑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63" y="2273497"/>
                <a:ext cx="2781467" cy="2443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05501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05501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文字方塊 25"/>
          <p:cNvSpPr txBox="1"/>
          <p:nvPr/>
        </p:nvSpPr>
        <p:spPr>
          <a:xfrm>
            <a:off x="4962485" y="1784466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72746" y="1584411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Diagonal</a:t>
            </a:r>
          </a:p>
        </p:txBody>
      </p:sp>
    </p:spTree>
    <p:extLst>
      <p:ext uri="{BB962C8B-B14F-4D97-AF65-F5344CB8AC3E}">
        <p14:creationId xmlns:p14="http://schemas.microsoft.com/office/powerpoint/2010/main" val="227702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7785365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7785365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434355"/>
                  </p:ext>
                </p:extLst>
              </p:nvPr>
            </p:nvGraphicFramePr>
            <p:xfrm>
              <a:off x="1701987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0434355"/>
                  </p:ext>
                </p:extLst>
              </p:nvPr>
            </p:nvGraphicFramePr>
            <p:xfrm>
              <a:off x="1701987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</a:p>
        </p:txBody>
      </p:sp>
    </p:spTree>
    <p:extLst>
      <p:ext uri="{BB962C8B-B14F-4D97-AF65-F5344CB8AC3E}">
        <p14:creationId xmlns:p14="http://schemas.microsoft.com/office/powerpoint/2010/main" val="71064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pic>
        <p:nvPicPr>
          <p:cNvPr id="6" name="图片 13">
            <a:extLst>
              <a:ext uri="{FF2B5EF4-FFF2-40B4-BE49-F238E27FC236}">
                <a16:creationId xmlns:a16="http://schemas.microsoft.com/office/drawing/2014/main" id="{C2027412-665E-4D54-9960-16EAC8ED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309" y="1495034"/>
            <a:ext cx="2177962" cy="227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005989" y="1377175"/>
            <a:ext cx="7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179°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152039" y="3466325"/>
            <a:ext cx="73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0°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9">
            <a:extLst>
              <a:ext uri="{FF2B5EF4-FFF2-40B4-BE49-F238E27FC236}">
                <a16:creationId xmlns:a16="http://schemas.microsoft.com/office/drawing/2014/main" id="{7A3BFA01-4A64-4724-885B-193F5A22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882" y="1495034"/>
            <a:ext cx="1907484" cy="227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向右箭號 17"/>
          <p:cNvSpPr/>
          <p:nvPr/>
        </p:nvSpPr>
        <p:spPr>
          <a:xfrm>
            <a:off x="4398501" y="2343275"/>
            <a:ext cx="438150" cy="3810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5370566" y="376942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Sinogram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307163" y="3785399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1676850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Additive ART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1127475" y="2046883"/>
            <a:ext cx="7331407" cy="2022571"/>
            <a:chOff x="959599" y="1203240"/>
            <a:chExt cx="7331407" cy="2022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C2037D-4EB2-46CB-984E-AA72967A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599" y="1203240"/>
              <a:ext cx="1562180" cy="165108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818628-D0D8-4A94-9029-C4DE68A1F6EF}"/>
                </a:ext>
              </a:extLst>
            </p:cNvPr>
            <p:cNvSpPr txBox="1"/>
            <p:nvPr/>
          </p:nvSpPr>
          <p:spPr>
            <a:xfrm>
              <a:off x="1089707" y="2855194"/>
              <a:ext cx="1237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 Iteration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6702073" y="2854325"/>
              <a:ext cx="1571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500 Iterations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CE72BA-A3AB-48AA-AF74-C2C7AFD00364}"/>
                </a:ext>
              </a:extLst>
            </p:cNvPr>
            <p:cNvSpPr txBox="1"/>
            <p:nvPr/>
          </p:nvSpPr>
          <p:spPr>
            <a:xfrm>
              <a:off x="3815636" y="2856479"/>
              <a:ext cx="1592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100 Iterations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8887120-B13A-403B-BD26-2F97EF8FF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9775" y="1203240"/>
              <a:ext cx="1581231" cy="16574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22AD9F-6C68-48FF-B204-706565B30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5636" y="1203240"/>
              <a:ext cx="1600282" cy="1657435"/>
            </a:xfrm>
            <a:prstGeom prst="rect">
              <a:avLst/>
            </a:prstGeom>
          </p:spPr>
        </p:pic>
      </p:grp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/>
          </a:p>
        </p:txBody>
      </p:sp>
      <p:sp>
        <p:nvSpPr>
          <p:cNvPr id="12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180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6440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Additive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003804" y="1904648"/>
            <a:ext cx="7614652" cy="2052168"/>
            <a:chOff x="577221" y="1336050"/>
            <a:chExt cx="7614652" cy="2052168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642FDFE7-6FC1-4D5A-80BA-077701767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221" y="1336050"/>
              <a:ext cx="1593932" cy="1682836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A0B12104-E1C1-4BCC-9959-B0F2C4CD4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6282" y="1348750"/>
              <a:ext cx="1593932" cy="1670136"/>
            </a:xfrm>
            <a:prstGeom prst="rect">
              <a:avLst/>
            </a:prstGeom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AED634BB-B834-4887-B971-09BAE8A2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2483" y="1336050"/>
              <a:ext cx="1593932" cy="1682836"/>
            </a:xfrm>
            <a:prstGeom prst="rect">
              <a:avLst/>
            </a:prstGeom>
          </p:spPr>
        </p:pic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923F483B-3E4D-4354-B0D1-AA646F17AE56}"/>
                </a:ext>
              </a:extLst>
            </p:cNvPr>
            <p:cNvSpPr txBox="1"/>
            <p:nvPr/>
          </p:nvSpPr>
          <p:spPr>
            <a:xfrm>
              <a:off x="715354" y="3018886"/>
              <a:ext cx="1317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 Iteration</a:t>
              </a: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19D8BDC1-F58C-4613-AEBE-1DB3D07476E6}"/>
                </a:ext>
              </a:extLst>
            </p:cNvPr>
            <p:cNvSpPr txBox="1"/>
            <p:nvPr/>
          </p:nvSpPr>
          <p:spPr>
            <a:xfrm>
              <a:off x="6547025" y="2999760"/>
              <a:ext cx="1644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500 Iterations</a:t>
              </a: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13DFCDE1-9129-4F53-9EA9-300738D7A0D2}"/>
                </a:ext>
              </a:extLst>
            </p:cNvPr>
            <p:cNvSpPr txBox="1"/>
            <p:nvPr/>
          </p:nvSpPr>
          <p:spPr>
            <a:xfrm>
              <a:off x="3558142" y="2995424"/>
              <a:ext cx="1650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100 Iterations</a:t>
              </a:r>
            </a:p>
          </p:txBody>
        </p:sp>
      </p:grpSp>
      <p:sp>
        <p:nvSpPr>
          <p:cNvPr id="21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9963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467450-E755-4DB6-8780-97AB30688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56"/>
          <a:stretch/>
        </p:blipFill>
        <p:spPr>
          <a:xfrm>
            <a:off x="1046336" y="1461435"/>
            <a:ext cx="7426122" cy="3027611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5808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92642"/>
              </p:ext>
            </p:extLst>
          </p:nvPr>
        </p:nvGraphicFramePr>
        <p:xfrm>
          <a:off x="1622830" y="3221725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8" name="直線接點 7"/>
          <p:cNvCxnSpPr/>
          <p:nvPr/>
        </p:nvCxnSpPr>
        <p:spPr>
          <a:xfrm flipH="1">
            <a:off x="2485122" y="2794093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376692" y="2375196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4161522" y="2794093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015546" y="2388343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65817" y="2273497"/>
                <a:ext cx="2082558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𝟏𝟏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𝟏𝟏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817" y="2273497"/>
                <a:ext cx="2082558" cy="2443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18583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18583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字方塊 13"/>
          <p:cNvSpPr txBox="1"/>
          <p:nvPr/>
        </p:nvSpPr>
        <p:spPr>
          <a:xfrm>
            <a:off x="2310443" y="2017270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15546" y="2017717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641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37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853608" y="2273497"/>
                <a:ext cx="2306978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𝟏𝟐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608" y="2273497"/>
                <a:ext cx="2306978" cy="24437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字版面配置區 32"/>
          <p:cNvSpPr>
            <a:spLocks noGrp="1"/>
          </p:cNvSpPr>
          <p:nvPr>
            <p:ph type="body" idx="1"/>
          </p:nvPr>
        </p:nvSpPr>
        <p:spPr>
          <a:xfrm>
            <a:off x="532879" y="1017725"/>
            <a:ext cx="8520600" cy="1089475"/>
          </a:xfrm>
        </p:spPr>
        <p:txBody>
          <a:bodyPr>
            <a:norm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表格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265992"/>
              </p:ext>
            </p:extLst>
          </p:nvPr>
        </p:nvGraphicFramePr>
        <p:xfrm>
          <a:off x="778053" y="2580515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35" name="直線接點 34"/>
          <p:cNvCxnSpPr/>
          <p:nvPr/>
        </p:nvCxnSpPr>
        <p:spPr>
          <a:xfrm>
            <a:off x="4329112" y="2794767"/>
            <a:ext cx="265796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12279" y="2594712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直線接點 36"/>
          <p:cNvCxnSpPr/>
          <p:nvPr/>
        </p:nvCxnSpPr>
        <p:spPr>
          <a:xfrm>
            <a:off x="4337068" y="3120003"/>
            <a:ext cx="275211" cy="1569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4624485" y="2994196"/>
            <a:ext cx="49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表格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454780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表格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454780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文字方塊 39"/>
          <p:cNvSpPr txBox="1"/>
          <p:nvPr/>
        </p:nvSpPr>
        <p:spPr>
          <a:xfrm>
            <a:off x="5075885" y="2594712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143887" y="2994196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6767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153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908388"/>
              </p:ext>
            </p:extLst>
          </p:nvPr>
        </p:nvGraphicFramePr>
        <p:xfrm>
          <a:off x="1110848" y="2660154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17" name="直線接點 16"/>
          <p:cNvCxnSpPr/>
          <p:nvPr/>
        </p:nvCxnSpPr>
        <p:spPr>
          <a:xfrm flipV="1">
            <a:off x="4646103" y="2381732"/>
            <a:ext cx="162511" cy="2164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743741" y="2033682"/>
            <a:ext cx="563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9.8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直線接點 18"/>
          <p:cNvCxnSpPr/>
          <p:nvPr/>
        </p:nvCxnSpPr>
        <p:spPr>
          <a:xfrm>
            <a:off x="992741" y="2314791"/>
            <a:ext cx="219160" cy="21647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608277" y="1914681"/>
            <a:ext cx="76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10.2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4543119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4543119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文字方塊 22"/>
          <p:cNvSpPr txBox="1"/>
          <p:nvPr/>
        </p:nvSpPr>
        <p:spPr>
          <a:xfrm>
            <a:off x="4962485" y="1784466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2746" y="1584411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Diagonal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672469" y="2273497"/>
                <a:ext cx="2669257" cy="2447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𝟓𝟑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𝟏𝟑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𝟕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𝟏𝟔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𝟏𝟑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𝟖𝟒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∗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𝟑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𝟔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𝟐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𝟒𝟕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469" y="2273497"/>
                <a:ext cx="2669257" cy="2447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17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30666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149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</a:p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Iterative Reconstruction</a:t>
            </a:r>
          </a:p>
          <a:p>
            <a:pPr lvl="1"/>
            <a:r>
              <a:rPr lang="en-US" altLang="zh-TW" sz="2000" i="0" dirty="0">
                <a:latin typeface="Arial" panose="020B0604020202020204" pitchFamily="34" charset="0"/>
                <a:cs typeface="Arial" panose="020B0604020202020204" pitchFamily="34" charset="0"/>
              </a:rPr>
              <a:t>ART (Algebraic Reconstruction Technique)</a:t>
            </a:r>
          </a:p>
          <a:p>
            <a:pPr lvl="1"/>
            <a:r>
              <a:rPr lang="en-US" altLang="zh-TW" sz="2000" i="0" dirty="0">
                <a:latin typeface="Arial" panose="020B0604020202020204" pitchFamily="34" charset="0"/>
                <a:cs typeface="Arial" panose="020B0604020202020204" pitchFamily="34" charset="0"/>
              </a:rPr>
              <a:t>SART (Simultaneous Algebraic Reconstruction Technique)</a:t>
            </a:r>
            <a:endParaRPr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FBP (Filtered Back Projection)</a:t>
            </a:r>
          </a:p>
          <a:p>
            <a:pPr marL="596900" lvl="1" indent="0">
              <a:buNone/>
            </a:pPr>
            <a:endParaRPr lang="en-US" altLang="zh-TW" sz="2000" i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lvl="1"/>
            <a:endParaRPr lang="en-US" altLang="zh-TW" sz="2000" i="0" dirty="0"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  <a:p>
            <a:pPr lvl="1"/>
            <a:endParaRPr lang="en-US"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sz="200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607067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607067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9540475"/>
                  </p:ext>
                </p:extLst>
              </p:nvPr>
            </p:nvGraphicFramePr>
            <p:xfrm>
              <a:off x="1701987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𝟒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𝟓𝟑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𝟕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𝟏𝟔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𝟓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𝟖𝟒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.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𝟒𝟕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9540475"/>
                  </p:ext>
                </p:extLst>
              </p:nvPr>
            </p:nvGraphicFramePr>
            <p:xfrm>
              <a:off x="1701987" y="2312273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417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818628-D0D8-4A94-9029-C4DE68A1F6EF}"/>
              </a:ext>
            </a:extLst>
          </p:cNvPr>
          <p:cNvSpPr txBox="1"/>
          <p:nvPr/>
        </p:nvSpPr>
        <p:spPr>
          <a:xfrm>
            <a:off x="1193245" y="3397414"/>
            <a:ext cx="131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 Iteration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9B628-3EF8-4FA0-A087-D4069949DCB4}"/>
              </a:ext>
            </a:extLst>
          </p:cNvPr>
          <p:cNvSpPr txBox="1"/>
          <p:nvPr/>
        </p:nvSpPr>
        <p:spPr>
          <a:xfrm>
            <a:off x="6800000" y="3369258"/>
            <a:ext cx="175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500 Iterations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E72BA-A3AB-48AA-AF74-C2C7AFD00364}"/>
              </a:ext>
            </a:extLst>
          </p:cNvPr>
          <p:cNvSpPr txBox="1"/>
          <p:nvPr/>
        </p:nvSpPr>
        <p:spPr>
          <a:xfrm>
            <a:off x="3904047" y="3397414"/>
            <a:ext cx="177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100 Iterations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9AA43-AF96-451E-B2AC-BD703EB0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50" y="1720928"/>
            <a:ext cx="1593932" cy="1676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607B1-6936-4373-9917-9C3B0C8F1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09" y="1718173"/>
            <a:ext cx="1581231" cy="16637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F1FD8D-18A5-44B7-A29A-3E6717709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876" y="1718173"/>
            <a:ext cx="1587582" cy="165108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sp>
        <p:nvSpPr>
          <p:cNvPr id="12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180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59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BC63D4-60AC-44B3-B373-A4849AB6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19" y="1713753"/>
            <a:ext cx="1574881" cy="1676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5D8E0A-962F-4024-BB2F-CA251E7EA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09" y="1726453"/>
            <a:ext cx="1581231" cy="1663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9CE148-E821-415E-97C6-5AC1ADE51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227" y="1726453"/>
            <a:ext cx="1581231" cy="1670136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C93E328-733B-43A2-B353-1170749F8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79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Multiplicative AR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C818628-D0D8-4A94-9029-C4DE68A1F6EF}"/>
              </a:ext>
            </a:extLst>
          </p:cNvPr>
          <p:cNvSpPr txBox="1"/>
          <p:nvPr/>
        </p:nvSpPr>
        <p:spPr>
          <a:xfrm>
            <a:off x="1193245" y="3397414"/>
            <a:ext cx="1311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 Iteration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0919B628-3EF8-4FA0-A087-D4069949DCB4}"/>
              </a:ext>
            </a:extLst>
          </p:cNvPr>
          <p:cNvSpPr txBox="1"/>
          <p:nvPr/>
        </p:nvSpPr>
        <p:spPr>
          <a:xfrm>
            <a:off x="6800000" y="3369258"/>
            <a:ext cx="175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500 Iterations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0CCE72BA-A3AB-48AA-AF74-C2C7AFD00364}"/>
              </a:ext>
            </a:extLst>
          </p:cNvPr>
          <p:cNvSpPr txBox="1"/>
          <p:nvPr/>
        </p:nvSpPr>
        <p:spPr>
          <a:xfrm>
            <a:off x="3904047" y="3397414"/>
            <a:ext cx="1778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100 Iterations</a:t>
            </a:r>
          </a:p>
        </p:txBody>
      </p:sp>
      <p:sp>
        <p:nvSpPr>
          <p:cNvPr id="17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56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spcAft>
                <a:spcPts val="1200"/>
              </a:spcAft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Projections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615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2A94-D212-47C3-994F-4F0F7C8EE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0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Additive vs Multiplicative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FD995-DEC1-4827-899E-A4E72B7C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80" y="1017725"/>
            <a:ext cx="8520600" cy="210384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Additive ART has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better image quality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but more noise is present.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Given less projections, Additive ART gives a more complete picture while Multiplicative ART introduces a lot of previously non-existent entities. 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112520" y="2749496"/>
            <a:ext cx="3259455" cy="2211441"/>
            <a:chOff x="1011184" y="2845675"/>
            <a:chExt cx="3510177" cy="2381549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C8887120-B13A-403B-BD26-2F97EF8FF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355" y="2945517"/>
              <a:ext cx="1581231" cy="165743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1124993" y="4602952"/>
              <a:ext cx="1571593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Additive 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180 Projections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500 Iterations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2764028" y="4596602"/>
              <a:ext cx="1757333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Multiplicative</a:t>
              </a:r>
            </a:p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180 Projections</a:t>
              </a:r>
            </a:p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 500 Iterations</a:t>
              </a:r>
            </a:p>
          </p:txBody>
        </p: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D7F1FD8D-18A5-44B7-A29A-3E671770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48904" y="2945517"/>
              <a:ext cx="1587582" cy="165108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011184" y="2845675"/>
              <a:ext cx="3510177" cy="2381549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072743" y="2763224"/>
            <a:ext cx="3326249" cy="2222929"/>
            <a:chOff x="5072743" y="2874349"/>
            <a:chExt cx="3326249" cy="2222929"/>
          </a:xfrm>
        </p:grpSpPr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AED634BB-B834-4887-B971-09BAE8A2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5763" y="2945581"/>
              <a:ext cx="1456900" cy="1538161"/>
            </a:xfrm>
            <a:prstGeom prst="rect">
              <a:avLst/>
            </a:prstGeom>
          </p:spPr>
        </p:pic>
        <p:pic>
          <p:nvPicPr>
            <p:cNvPr id="14" name="Picture 11">
              <a:extLst>
                <a:ext uri="{FF2B5EF4-FFF2-40B4-BE49-F238E27FC236}">
                  <a16:creationId xmlns:a16="http://schemas.microsoft.com/office/drawing/2014/main" id="{7F9CE148-E821-415E-97C6-5AC1ADE51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94924" y="2976898"/>
              <a:ext cx="1450269" cy="1531811"/>
            </a:xfrm>
            <a:prstGeom prst="rect">
              <a:avLst/>
            </a:prstGeom>
          </p:spPr>
        </p:pic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5145763" y="4520197"/>
              <a:ext cx="145933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Additive 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32 Projections</a:t>
              </a:r>
            </a:p>
            <a:p>
              <a:pPr algn="ctr"/>
              <a:r>
                <a:rPr lang="en-US" sz="1050" dirty="0">
                  <a:latin typeface="Arial" panose="020B0604020202020204" pitchFamily="34" charset="0"/>
                  <a:cs typeface="Arial" panose="020B0604020202020204" pitchFamily="34" charset="0"/>
                </a:rPr>
                <a:t>500 Iterations</a:t>
              </a:r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0919B628-3EF8-4FA0-A087-D4069949DCB4}"/>
                </a:ext>
              </a:extLst>
            </p:cNvPr>
            <p:cNvSpPr txBox="1"/>
            <p:nvPr/>
          </p:nvSpPr>
          <p:spPr>
            <a:xfrm>
              <a:off x="6767180" y="4501868"/>
              <a:ext cx="1631812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Multiplicative</a:t>
              </a:r>
            </a:p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32 Projections</a:t>
              </a:r>
            </a:p>
            <a:p>
              <a:pPr algn="ctr"/>
              <a:r>
                <a:rPr lang="en-US" altLang="zh-TW" sz="1050" dirty="0">
                  <a:latin typeface="Arial" panose="020B0604020202020204" pitchFamily="34" charset="0"/>
                  <a:cs typeface="Arial" panose="020B0604020202020204" pitchFamily="34" charset="0"/>
                </a:rPr>
                <a:t> 500 Iterations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072743" y="2874349"/>
              <a:ext cx="3322621" cy="2211441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7705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30775" y="445025"/>
            <a:ext cx="85294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SART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: Simultaneous Algebraic Reconstruction Technique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61FD995-DEC1-4827-899E-A4E72B7C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80" y="1017725"/>
            <a:ext cx="8520600" cy="210384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Considers all projection rays in one iteration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Resist noise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Generate better reconstructed image</a:t>
            </a:r>
          </a:p>
        </p:txBody>
      </p:sp>
      <p:pic>
        <p:nvPicPr>
          <p:cNvPr id="7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510" y="1728404"/>
            <a:ext cx="3275540" cy="2786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58" y="1092261"/>
            <a:ext cx="4925252" cy="36263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9F04B7-EFB1-47A5-8FA2-DB75D62B31B5}"/>
              </a:ext>
            </a:extLst>
          </p:cNvPr>
          <p:cNvSpPr txBox="1"/>
          <p:nvPr/>
        </p:nvSpPr>
        <p:spPr>
          <a:xfrm>
            <a:off x="4327635" y="0"/>
            <a:ext cx="4816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SART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: Simultaneous Algebraic Reconstruction Technique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DOI: Distance between Object and Image</a:t>
            </a:r>
          </a:p>
          <a:p>
            <a:pPr algn="r"/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DSO: Distance between Source and Object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sp>
        <p:nvSpPr>
          <p:cNvPr id="10" name="Google Shape;72;p16"/>
          <p:cNvSpPr txBox="1">
            <a:spLocks noGrp="1"/>
          </p:cNvSpPr>
          <p:nvPr>
            <p:ph type="title"/>
          </p:nvPr>
        </p:nvSpPr>
        <p:spPr>
          <a:xfrm>
            <a:off x="530775" y="445025"/>
            <a:ext cx="85294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3D Reconstruction by SART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453756" y="0"/>
            <a:ext cx="4706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SART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: Simultaneous Algebraic Reconstruction Technique </a:t>
            </a:r>
          </a:p>
        </p:txBody>
      </p:sp>
      <p:sp>
        <p:nvSpPr>
          <p:cNvPr id="10" name="Google Shape;72;p16"/>
          <p:cNvSpPr txBox="1">
            <a:spLocks noGrp="1"/>
          </p:cNvSpPr>
          <p:nvPr>
            <p:ph type="title"/>
          </p:nvPr>
        </p:nvSpPr>
        <p:spPr>
          <a:xfrm>
            <a:off x="530775" y="445025"/>
            <a:ext cx="85294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3D Reconstruction by SART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(128 Projections)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56" y="1240271"/>
            <a:ext cx="2450400" cy="24504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56" y="1390271"/>
            <a:ext cx="2450400" cy="2450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56" y="1540271"/>
            <a:ext cx="2450400" cy="2450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56" y="1690271"/>
            <a:ext cx="2450400" cy="24504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456" y="1840271"/>
            <a:ext cx="2450400" cy="24504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56" y="1990271"/>
            <a:ext cx="2450400" cy="2450400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181600" y="2915471"/>
            <a:ext cx="227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TW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4000" b="1" dirty="0">
                <a:latin typeface="Arial" panose="020B0604020202020204" pitchFamily="34" charset="0"/>
                <a:cs typeface="Arial" panose="020B0604020202020204" pitchFamily="34" charset="0"/>
              </a:rPr>
              <a:t>. . . .</a:t>
            </a:r>
            <a:endParaRPr lang="zh-TW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299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453756" y="0"/>
            <a:ext cx="4706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SART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: Simultaneous Algebraic Reconstruction Technique </a:t>
            </a:r>
          </a:p>
        </p:txBody>
      </p:sp>
      <p:sp>
        <p:nvSpPr>
          <p:cNvPr id="10" name="Google Shape;72;p16"/>
          <p:cNvSpPr txBox="1">
            <a:spLocks noGrp="1"/>
          </p:cNvSpPr>
          <p:nvPr>
            <p:ph type="title"/>
          </p:nvPr>
        </p:nvSpPr>
        <p:spPr>
          <a:xfrm>
            <a:off x="530775" y="445025"/>
            <a:ext cx="85294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3D Reconstruction by SART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(128 Projections)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001065" y="1091168"/>
            <a:ext cx="1728613" cy="1950017"/>
            <a:chOff x="825500" y="1523999"/>
            <a:chExt cx="2179346" cy="2458482"/>
          </a:xfrm>
        </p:grpSpPr>
        <p:pic>
          <p:nvPicPr>
            <p:cNvPr id="4098" name="图片 57">
              <a:extLst>
                <a:ext uri="{FF2B5EF4-FFF2-40B4-BE49-F238E27FC236}">
                  <a16:creationId xmlns:a16="http://schemas.microsoft.com/office/drawing/2014/main" id="{1C7A70A5-EB33-4DE5-89A2-13EDE8C217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75" t="5330" r="13313" b="12601"/>
            <a:stretch/>
          </p:blipFill>
          <p:spPr bwMode="auto">
            <a:xfrm>
              <a:off x="869950" y="1523999"/>
              <a:ext cx="2134896" cy="2089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825500" y="3613148"/>
              <a:ext cx="1678665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Height z = 120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3991250" y="1096857"/>
            <a:ext cx="1691139" cy="2020713"/>
            <a:chOff x="2865146" y="1098339"/>
            <a:chExt cx="2132101" cy="2547612"/>
          </a:xfrm>
        </p:grpSpPr>
        <p:pic>
          <p:nvPicPr>
            <p:cNvPr id="14" name="图片 58">
              <a:extLst>
                <a:ext uri="{FF2B5EF4-FFF2-40B4-BE49-F238E27FC236}">
                  <a16:creationId xmlns:a16="http://schemas.microsoft.com/office/drawing/2014/main" id="{0632FF15-0421-4815-9E6B-FA6A97F272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29" t="4791" r="13833" b="11770"/>
            <a:stretch/>
          </p:blipFill>
          <p:spPr bwMode="auto">
            <a:xfrm>
              <a:off x="2865146" y="1098339"/>
              <a:ext cx="2087652" cy="2081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2898716" y="3180316"/>
              <a:ext cx="2098531" cy="4656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Height z = 100</a:t>
              </a: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6917334" y="1096857"/>
            <a:ext cx="1657072" cy="2021703"/>
            <a:chOff x="4105554" y="1096857"/>
            <a:chExt cx="1657072" cy="2021703"/>
          </a:xfrm>
        </p:grpSpPr>
        <p:pic>
          <p:nvPicPr>
            <p:cNvPr id="17" name="图片 59">
              <a:extLst>
                <a:ext uri="{FF2B5EF4-FFF2-40B4-BE49-F238E27FC236}">
                  <a16:creationId xmlns:a16="http://schemas.microsoft.com/office/drawing/2014/main" id="{ADF9F42C-C8EC-4B5D-BBC7-FF91E0163A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6" t="5452" r="14164" b="12148"/>
            <a:stretch/>
          </p:blipFill>
          <p:spPr bwMode="auto">
            <a:xfrm>
              <a:off x="4105554" y="1096857"/>
              <a:ext cx="1657072" cy="1657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4132180" y="2749228"/>
              <a:ext cx="15414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Arial" panose="020B0604020202020204" pitchFamily="34" charset="0"/>
                  <a:cs typeface="Arial" panose="020B0604020202020204" pitchFamily="34" charset="0"/>
                </a:rPr>
                <a:t>Height z = 80</a:t>
              </a:r>
            </a:p>
          </p:txBody>
        </p:sp>
      </p:grpSp>
      <p:pic>
        <p:nvPicPr>
          <p:cNvPr id="19" name="图片 60">
            <a:extLst>
              <a:ext uri="{FF2B5EF4-FFF2-40B4-BE49-F238E27FC236}">
                <a16:creationId xmlns:a16="http://schemas.microsoft.com/office/drawing/2014/main" id="{1F8A69C2-D37A-45A8-AEA7-091B0DA8F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2" t="5169" r="13734" b="11807"/>
          <a:stretch/>
        </p:blipFill>
        <p:spPr bwMode="auto">
          <a:xfrm>
            <a:off x="1036322" y="3084424"/>
            <a:ext cx="1645192" cy="165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/>
        </p:nvSpPr>
        <p:spPr>
          <a:xfrm>
            <a:off x="1082640" y="4740592"/>
            <a:ext cx="1552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Height z = 60</a:t>
            </a:r>
          </a:p>
        </p:txBody>
      </p:sp>
      <p:pic>
        <p:nvPicPr>
          <p:cNvPr id="23" name="图片 61">
            <a:extLst>
              <a:ext uri="{FF2B5EF4-FFF2-40B4-BE49-F238E27FC236}">
                <a16:creationId xmlns:a16="http://schemas.microsoft.com/office/drawing/2014/main" id="{E8F88A50-8E2B-4515-BB8E-22CA947A7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t="5326" r="13607" b="11560"/>
          <a:stretch/>
        </p:blipFill>
        <p:spPr bwMode="auto">
          <a:xfrm>
            <a:off x="3999879" y="3111881"/>
            <a:ext cx="1651395" cy="165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4051321" y="4740592"/>
            <a:ext cx="1548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Height z = 40</a:t>
            </a:r>
          </a:p>
        </p:txBody>
      </p:sp>
      <p:sp>
        <p:nvSpPr>
          <p:cNvPr id="26" name="矩形 25"/>
          <p:cNvSpPr/>
          <p:nvPr/>
        </p:nvSpPr>
        <p:spPr>
          <a:xfrm>
            <a:off x="6975391" y="4704386"/>
            <a:ext cx="15485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Height z = 20</a:t>
            </a:r>
          </a:p>
        </p:txBody>
      </p:sp>
      <p:pic>
        <p:nvPicPr>
          <p:cNvPr id="27" name="图片 62">
            <a:extLst>
              <a:ext uri="{FF2B5EF4-FFF2-40B4-BE49-F238E27FC236}">
                <a16:creationId xmlns:a16="http://schemas.microsoft.com/office/drawing/2014/main" id="{CDD96E3A-C211-4A95-8A14-1A7C33868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2" t="5125" r="13791" b="12874"/>
          <a:stretch/>
        </p:blipFill>
        <p:spPr bwMode="auto">
          <a:xfrm>
            <a:off x="6920178" y="3091585"/>
            <a:ext cx="1652410" cy="164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920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C14A4-164A-4877-9472-4D958A1CC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774" y="1022236"/>
            <a:ext cx="7355925" cy="34164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after increasing contrast, void is visible but unclear</a:t>
            </a:r>
          </a:p>
        </p:txBody>
      </p:sp>
      <p:pic>
        <p:nvPicPr>
          <p:cNvPr id="4" name="图片 64" descr="finaldataPROCESSED">
            <a:extLst>
              <a:ext uri="{FF2B5EF4-FFF2-40B4-BE49-F238E27FC236}">
                <a16:creationId xmlns:a16="http://schemas.microsoft.com/office/drawing/2014/main" id="{CBB6DECF-919C-4051-8064-C4964B1E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663" y="1607461"/>
            <a:ext cx="3307647" cy="317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  <p:sp>
        <p:nvSpPr>
          <p:cNvPr id="8" name="Google Shape;72;p16"/>
          <p:cNvSpPr txBox="1">
            <a:spLocks noGrp="1"/>
          </p:cNvSpPr>
          <p:nvPr>
            <p:ph type="title"/>
          </p:nvPr>
        </p:nvSpPr>
        <p:spPr>
          <a:xfrm>
            <a:off x="530775" y="445025"/>
            <a:ext cx="85294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3D Reconstruction by SART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(128 Projections)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53756" y="0"/>
            <a:ext cx="4706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SART</a:t>
            </a:r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: Simultaneous Algebraic Reconstruction Technique </a:t>
            </a:r>
          </a:p>
        </p:txBody>
      </p:sp>
    </p:spTree>
    <p:extLst>
      <p:ext uri="{BB962C8B-B14F-4D97-AF65-F5344CB8AC3E}">
        <p14:creationId xmlns:p14="http://schemas.microsoft.com/office/powerpoint/2010/main" val="2974786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40F20-A07B-4E79-A804-CC1C5B240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80" y="1017725"/>
            <a:ext cx="8520600" cy="3416400"/>
          </a:xfrm>
        </p:spPr>
        <p:txBody>
          <a:bodyPr>
            <a:normAutofit/>
          </a:bodyPr>
          <a:lstStyle/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28</a:t>
            </a:fld>
            <a:endParaRPr lang="zh-TW" altLang="en-US"/>
          </a:p>
        </p:txBody>
      </p:sp>
      <p:sp>
        <p:nvSpPr>
          <p:cNvPr id="5" name="Google Shape;72;p16"/>
          <p:cNvSpPr txBox="1">
            <a:spLocks/>
          </p:cNvSpPr>
          <p:nvPr/>
        </p:nvSpPr>
        <p:spPr>
          <a:xfrm>
            <a:off x="530775" y="445025"/>
            <a:ext cx="852940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FBP: Filtered Back Projection</a:t>
            </a:r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2">
            <a:extLst>
              <a:ext uri="{FF2B5EF4-FFF2-40B4-BE49-F238E27FC236}">
                <a16:creationId xmlns:a16="http://schemas.microsoft.com/office/drawing/2014/main" id="{DB450ABA-45B8-4BE6-84CD-66D117156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79" y="1590425"/>
            <a:ext cx="3565199" cy="2457772"/>
          </a:xfrm>
          <a:prstGeom prst="rect">
            <a:avLst/>
          </a:prstGeom>
        </p:spPr>
      </p:pic>
      <p:pic>
        <p:nvPicPr>
          <p:cNvPr id="8" name="圖片 4">
            <a:extLst>
              <a:ext uri="{FF2B5EF4-FFF2-40B4-BE49-F238E27FC236}">
                <a16:creationId xmlns:a16="http://schemas.microsoft.com/office/drawing/2014/main" id="{433CE650-1CA5-4B7B-BF49-9444FD569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975" y="1561522"/>
            <a:ext cx="3374765" cy="2448634"/>
          </a:xfrm>
          <a:prstGeom prst="rect">
            <a:avLst/>
          </a:prstGeom>
        </p:spPr>
      </p:pic>
      <p:sp>
        <p:nvSpPr>
          <p:cNvPr id="9" name="文字方塊 25">
            <a:extLst>
              <a:ext uri="{FF2B5EF4-FFF2-40B4-BE49-F238E27FC236}">
                <a16:creationId xmlns:a16="http://schemas.microsoft.com/office/drawing/2014/main" id="{7409880C-EC2B-4DD7-9B0B-4C63E45715CA}"/>
              </a:ext>
            </a:extLst>
          </p:cNvPr>
          <p:cNvSpPr txBox="1"/>
          <p:nvPr/>
        </p:nvSpPr>
        <p:spPr>
          <a:xfrm>
            <a:off x="1948353" y="1213987"/>
            <a:ext cx="185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 Projection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26">
            <a:extLst>
              <a:ext uri="{FF2B5EF4-FFF2-40B4-BE49-F238E27FC236}">
                <a16:creationId xmlns:a16="http://schemas.microsoft.com/office/drawing/2014/main" id="{23F3F9C0-F033-4722-A55C-A0964B166D37}"/>
              </a:ext>
            </a:extLst>
          </p:cNvPr>
          <p:cNvSpPr txBox="1"/>
          <p:nvPr/>
        </p:nvSpPr>
        <p:spPr>
          <a:xfrm>
            <a:off x="5459921" y="1213987"/>
            <a:ext cx="287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 Back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rojection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7">
            <a:extLst>
              <a:ext uri="{FF2B5EF4-FFF2-40B4-BE49-F238E27FC236}">
                <a16:creationId xmlns:a16="http://schemas.microsoft.com/office/drawing/2014/main" id="{9DD36B8B-26F8-4A22-94BF-3B796C30B206}"/>
              </a:ext>
            </a:extLst>
          </p:cNvPr>
          <p:cNvSpPr txBox="1"/>
          <p:nvPr/>
        </p:nvSpPr>
        <p:spPr>
          <a:xfrm>
            <a:off x="2090134" y="4048196"/>
            <a:ext cx="1418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Artifact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28">
            <a:extLst>
              <a:ext uri="{FF2B5EF4-FFF2-40B4-BE49-F238E27FC236}">
                <a16:creationId xmlns:a16="http://schemas.microsoft.com/office/drawing/2014/main" id="{1DD9633A-2E58-4769-ACB6-CB95C5B28383}"/>
              </a:ext>
            </a:extLst>
          </p:cNvPr>
          <p:cNvSpPr txBox="1"/>
          <p:nvPr/>
        </p:nvSpPr>
        <p:spPr>
          <a:xfrm>
            <a:off x="5398361" y="4019293"/>
            <a:ext cx="300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Blur Place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91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29E0-7A66-42EB-B338-160458AE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43" y="460987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9CCE8-1DD6-4344-97FA-6B90730A6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4643" y="1017281"/>
            <a:ext cx="8520600" cy="34164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Reconstruction of 3D solder ball</a:t>
            </a:r>
          </a:p>
          <a:p>
            <a:pPr marL="11430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884" y="1438037"/>
            <a:ext cx="5116090" cy="353475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385034" y="0"/>
            <a:ext cx="2758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SOD: Source to Object Distance </a:t>
            </a:r>
          </a:p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SID: Source to Image Distance</a:t>
            </a: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</a:t>
            </a:fld>
            <a:endParaRPr lang="zh-TW" altLang="en-US"/>
          </a:p>
        </p:txBody>
      </p:sp>
      <p:pic>
        <p:nvPicPr>
          <p:cNvPr id="1026" name="Picture 2" descr="https://upload.wikimedia.org/wikipedia/commons/thumb/8/8a/Solder_ball_grid.jpg/200px-Solder_ball_gri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" y="2899478"/>
            <a:ext cx="2704353" cy="2028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367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7">
            <a:extLst>
              <a:ext uri="{FF2B5EF4-FFF2-40B4-BE49-F238E27FC236}">
                <a16:creationId xmlns:a16="http://schemas.microsoft.com/office/drawing/2014/main" id="{B51FF87E-FEF5-42AE-B47E-13E7F9CE0351}"/>
              </a:ext>
            </a:extLst>
          </p:cNvPr>
          <p:cNvSpPr/>
          <p:nvPr/>
        </p:nvSpPr>
        <p:spPr>
          <a:xfrm>
            <a:off x="5418497" y="4451834"/>
            <a:ext cx="32920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The reconstructed image by FBP. </a:t>
            </a: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41D79FD2-CB5F-4730-8E40-F40BB1D11CB9}"/>
              </a:ext>
            </a:extLst>
          </p:cNvPr>
          <p:cNvSpPr/>
          <p:nvPr/>
        </p:nvSpPr>
        <p:spPr>
          <a:xfrm>
            <a:off x="780760" y="4451834"/>
            <a:ext cx="3945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 images with different rotations.</a:t>
            </a:r>
            <a:endParaRPr lang="zh-TW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35263" y="1349783"/>
            <a:ext cx="2244592" cy="2798030"/>
            <a:chOff x="311700" y="1564420"/>
            <a:chExt cx="2737813" cy="3412862"/>
          </a:xfrm>
        </p:grpSpPr>
        <p:pic>
          <p:nvPicPr>
            <p:cNvPr id="14" name="圖片 2">
              <a:extLst>
                <a:ext uri="{FF2B5EF4-FFF2-40B4-BE49-F238E27FC236}">
                  <a16:creationId xmlns:a16="http://schemas.microsoft.com/office/drawing/2014/main" id="{1D849794-55EE-4945-862F-1F49492EB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00" y="1564420"/>
              <a:ext cx="1212943" cy="1363348"/>
            </a:xfrm>
            <a:prstGeom prst="rect">
              <a:avLst/>
            </a:prstGeom>
          </p:spPr>
        </p:pic>
        <p:pic>
          <p:nvPicPr>
            <p:cNvPr id="17" name="圖片 9">
              <a:extLst>
                <a:ext uri="{FF2B5EF4-FFF2-40B4-BE49-F238E27FC236}">
                  <a16:creationId xmlns:a16="http://schemas.microsoft.com/office/drawing/2014/main" id="{85E4538A-3651-40C1-B8E7-B2676F277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980" y="1999766"/>
              <a:ext cx="1212943" cy="1363348"/>
            </a:xfrm>
            <a:prstGeom prst="rect">
              <a:avLst/>
            </a:prstGeom>
          </p:spPr>
        </p:pic>
        <p:pic>
          <p:nvPicPr>
            <p:cNvPr id="18" name="圖片 11">
              <a:extLst>
                <a:ext uri="{FF2B5EF4-FFF2-40B4-BE49-F238E27FC236}">
                  <a16:creationId xmlns:a16="http://schemas.microsoft.com/office/drawing/2014/main" id="{0FF51EC1-41C8-428A-87A3-7387BE7C3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10" y="2417860"/>
              <a:ext cx="1212943" cy="1363348"/>
            </a:xfrm>
            <a:prstGeom prst="rect">
              <a:avLst/>
            </a:prstGeom>
          </p:spPr>
        </p:pic>
        <p:pic>
          <p:nvPicPr>
            <p:cNvPr id="19" name="圖片 13">
              <a:extLst>
                <a:ext uri="{FF2B5EF4-FFF2-40B4-BE49-F238E27FC236}">
                  <a16:creationId xmlns:a16="http://schemas.microsoft.com/office/drawing/2014/main" id="{BDAC833C-A8F9-4765-A692-B6DF08A9D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6100" y="2793886"/>
              <a:ext cx="1212943" cy="1363348"/>
            </a:xfrm>
            <a:prstGeom prst="rect">
              <a:avLst/>
            </a:prstGeom>
          </p:spPr>
        </p:pic>
        <p:pic>
          <p:nvPicPr>
            <p:cNvPr id="20" name="圖片 14">
              <a:extLst>
                <a:ext uri="{FF2B5EF4-FFF2-40B4-BE49-F238E27FC236}">
                  <a16:creationId xmlns:a16="http://schemas.microsoft.com/office/drawing/2014/main" id="{F96EC9D1-4777-4C8B-8CBF-FB5DD8020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2640" y="3203910"/>
              <a:ext cx="1212943" cy="1363348"/>
            </a:xfrm>
            <a:prstGeom prst="rect">
              <a:avLst/>
            </a:prstGeom>
          </p:spPr>
        </p:pic>
        <p:pic>
          <p:nvPicPr>
            <p:cNvPr id="21" name="圖片 17">
              <a:extLst>
                <a:ext uri="{FF2B5EF4-FFF2-40B4-BE49-F238E27FC236}">
                  <a16:creationId xmlns:a16="http://schemas.microsoft.com/office/drawing/2014/main" id="{50304EB4-280C-4DC5-A5AE-62D35537F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570" y="3613934"/>
              <a:ext cx="1212943" cy="1363348"/>
            </a:xfrm>
            <a:prstGeom prst="rect">
              <a:avLst/>
            </a:prstGeom>
          </p:spPr>
        </p:pic>
      </p:grpSp>
      <p:pic>
        <p:nvPicPr>
          <p:cNvPr id="23" name="圖片 19">
            <a:extLst>
              <a:ext uri="{FF2B5EF4-FFF2-40B4-BE49-F238E27FC236}">
                <a16:creationId xmlns:a16="http://schemas.microsoft.com/office/drawing/2014/main" id="{310BA6D0-FA5D-44CD-A254-8FB5B6199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73" y="1403366"/>
            <a:ext cx="2534134" cy="284836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29</a:t>
            </a:fld>
            <a:endParaRPr lang="zh-TW" altLang="en-US"/>
          </a:p>
        </p:txBody>
      </p:sp>
      <p:sp>
        <p:nvSpPr>
          <p:cNvPr id="24" name="Google Shape;72;p16"/>
          <p:cNvSpPr txBox="1">
            <a:spLocks/>
          </p:cNvSpPr>
          <p:nvPr/>
        </p:nvSpPr>
        <p:spPr>
          <a:xfrm>
            <a:off x="530775" y="491426"/>
            <a:ext cx="8529405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FBP: Filtered Back Projection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3848089" y="2769003"/>
            <a:ext cx="1581150" cy="55887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99862" y="2543367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FBP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5236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539535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latin typeface="Arial" panose="020B0604020202020204" pitchFamily="34" charset="0"/>
                <a:cs typeface="Arial" panose="020B0604020202020204" pitchFamily="34" charset="0"/>
              </a:rPr>
              <a:t>FBP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- Pipeline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30</a:t>
            </a:fld>
            <a:endParaRPr lang="zh-TW" altLang="en-US"/>
          </a:p>
        </p:txBody>
      </p:sp>
      <p:sp>
        <p:nvSpPr>
          <p:cNvPr id="20" name="Google Shape;72;p16"/>
          <p:cNvSpPr txBox="1">
            <a:spLocks/>
          </p:cNvSpPr>
          <p:nvPr/>
        </p:nvSpPr>
        <p:spPr>
          <a:xfrm>
            <a:off x="6288813" y="0"/>
            <a:ext cx="2855187" cy="4450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FBP: Filtered Back Projection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1842027" y="1516090"/>
            <a:ext cx="5915616" cy="2272593"/>
            <a:chOff x="674412" y="1253020"/>
            <a:chExt cx="5915616" cy="2272593"/>
          </a:xfrm>
        </p:grpSpPr>
        <p:grpSp>
          <p:nvGrpSpPr>
            <p:cNvPr id="4" name="群組 33">
              <a:extLst>
                <a:ext uri="{FF2B5EF4-FFF2-40B4-BE49-F238E27FC236}">
                  <a16:creationId xmlns:a16="http://schemas.microsoft.com/office/drawing/2014/main" id="{99C5B197-2C2B-4B3F-B9CC-1030F5D495A3}"/>
                </a:ext>
              </a:extLst>
            </p:cNvPr>
            <p:cNvGrpSpPr/>
            <p:nvPr/>
          </p:nvGrpSpPr>
          <p:grpSpPr>
            <a:xfrm>
              <a:off x="674412" y="1253020"/>
              <a:ext cx="5915616" cy="2272593"/>
              <a:chOff x="770963" y="1984076"/>
              <a:chExt cx="6427965" cy="2453999"/>
            </a:xfrm>
          </p:grpSpPr>
          <p:sp>
            <p:nvSpPr>
              <p:cNvPr id="5" name="矩形 1">
                <a:extLst>
                  <a:ext uri="{FF2B5EF4-FFF2-40B4-BE49-F238E27FC236}">
                    <a16:creationId xmlns:a16="http://schemas.microsoft.com/office/drawing/2014/main" id="{1971BF26-5F59-46AB-8657-16434E3DBABE}"/>
                  </a:ext>
                </a:extLst>
              </p:cNvPr>
              <p:cNvSpPr/>
              <p:nvPr/>
            </p:nvSpPr>
            <p:spPr>
              <a:xfrm>
                <a:off x="770964" y="1984076"/>
                <a:ext cx="1893309" cy="6469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Image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矩形 9">
                <a:extLst>
                  <a:ext uri="{FF2B5EF4-FFF2-40B4-BE49-F238E27FC236}">
                    <a16:creationId xmlns:a16="http://schemas.microsoft.com/office/drawing/2014/main" id="{A48ED2A5-C252-41EE-966E-6922E4A039CE}"/>
                  </a:ext>
                </a:extLst>
              </p:cNvPr>
              <p:cNvSpPr/>
              <p:nvPr/>
            </p:nvSpPr>
            <p:spPr>
              <a:xfrm>
                <a:off x="770963" y="2890037"/>
                <a:ext cx="1893309" cy="6469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Create Filter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矩形 10">
                <a:extLst>
                  <a:ext uri="{FF2B5EF4-FFF2-40B4-BE49-F238E27FC236}">
                    <a16:creationId xmlns:a16="http://schemas.microsoft.com/office/drawing/2014/main" id="{991E8DFC-B1ED-4861-B15D-EFC9C02C2C5F}"/>
                  </a:ext>
                </a:extLst>
              </p:cNvPr>
              <p:cNvSpPr/>
              <p:nvPr/>
            </p:nvSpPr>
            <p:spPr>
              <a:xfrm>
                <a:off x="771792" y="3791094"/>
                <a:ext cx="1893309" cy="6469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Fourier Transform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矩形 11">
                <a:extLst>
                  <a:ext uri="{FF2B5EF4-FFF2-40B4-BE49-F238E27FC236}">
                    <a16:creationId xmlns:a16="http://schemas.microsoft.com/office/drawing/2014/main" id="{9C747727-166E-407A-BAAE-0A0391B5B3C0}"/>
                  </a:ext>
                </a:extLst>
              </p:cNvPr>
              <p:cNvSpPr/>
              <p:nvPr/>
            </p:nvSpPr>
            <p:spPr>
              <a:xfrm>
                <a:off x="3040153" y="3791094"/>
                <a:ext cx="1893309" cy="6469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Filter 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矩形 12">
                <a:extLst>
                  <a:ext uri="{FF2B5EF4-FFF2-40B4-BE49-F238E27FC236}">
                    <a16:creationId xmlns:a16="http://schemas.microsoft.com/office/drawing/2014/main" id="{BB3368F7-939C-4F30-A942-B5FFE06F49A7}"/>
                  </a:ext>
                </a:extLst>
              </p:cNvPr>
              <p:cNvSpPr/>
              <p:nvPr/>
            </p:nvSpPr>
            <p:spPr>
              <a:xfrm>
                <a:off x="3040154" y="2890037"/>
                <a:ext cx="1891446" cy="6469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Inverse Fourier Transform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矩形 13">
                <a:extLst>
                  <a:ext uri="{FF2B5EF4-FFF2-40B4-BE49-F238E27FC236}">
                    <a16:creationId xmlns:a16="http://schemas.microsoft.com/office/drawing/2014/main" id="{80447003-583B-46A8-9ADA-E27A2CC72A89}"/>
                  </a:ext>
                </a:extLst>
              </p:cNvPr>
              <p:cNvSpPr/>
              <p:nvPr/>
            </p:nvSpPr>
            <p:spPr>
              <a:xfrm>
                <a:off x="3038291" y="1986942"/>
                <a:ext cx="1893309" cy="64698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Back Projection 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矩形 14">
                <a:extLst>
                  <a:ext uri="{FF2B5EF4-FFF2-40B4-BE49-F238E27FC236}">
                    <a16:creationId xmlns:a16="http://schemas.microsoft.com/office/drawing/2014/main" id="{AD682C0C-8C08-49F1-A365-4CDE633989EA}"/>
                  </a:ext>
                </a:extLst>
              </p:cNvPr>
              <p:cNvSpPr/>
              <p:nvPr/>
            </p:nvSpPr>
            <p:spPr>
              <a:xfrm>
                <a:off x="5305619" y="1987790"/>
                <a:ext cx="1893309" cy="6469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ea typeface="標楷體" panose="03000509000000000000" pitchFamily="65" charset="-120"/>
                    <a:cs typeface="Arial" panose="020B0604020202020204" pitchFamily="34" charset="0"/>
                  </a:rPr>
                  <a:t>Normalization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矩形 17">
                <a:extLst>
                  <a:ext uri="{FF2B5EF4-FFF2-40B4-BE49-F238E27FC236}">
                    <a16:creationId xmlns:a16="http://schemas.microsoft.com/office/drawing/2014/main" id="{DB5C95F5-D8FE-4F39-9F1F-AB2D200EE6F2}"/>
                  </a:ext>
                </a:extLst>
              </p:cNvPr>
              <p:cNvSpPr/>
              <p:nvPr/>
            </p:nvSpPr>
            <p:spPr>
              <a:xfrm>
                <a:off x="5305618" y="2890036"/>
                <a:ext cx="1893309" cy="6469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  <a:endParaRPr lang="zh-TW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6" name="直線單箭頭接點 25"/>
            <p:cNvCxnSpPr>
              <a:stCxn id="5" idx="2"/>
              <a:endCxn id="6" idx="0"/>
            </p:cNvCxnSpPr>
            <p:nvPr/>
          </p:nvCxnSpPr>
          <p:spPr>
            <a:xfrm flipH="1">
              <a:off x="1545612" y="1852173"/>
              <a:ext cx="1" cy="239836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8" name="直線單箭頭接點 27"/>
            <p:cNvCxnSpPr>
              <a:stCxn id="6" idx="2"/>
              <a:endCxn id="7" idx="0"/>
            </p:cNvCxnSpPr>
            <p:nvPr/>
          </p:nvCxnSpPr>
          <p:spPr>
            <a:xfrm>
              <a:off x="1545612" y="2691163"/>
              <a:ext cx="763" cy="235294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4" name="直線單箭頭接點 33"/>
            <p:cNvCxnSpPr>
              <a:stCxn id="7" idx="3"/>
              <a:endCxn id="8" idx="1"/>
            </p:cNvCxnSpPr>
            <p:nvPr/>
          </p:nvCxnSpPr>
          <p:spPr>
            <a:xfrm>
              <a:off x="2417575" y="3226034"/>
              <a:ext cx="345158" cy="0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>
              <a:stCxn id="8" idx="0"/>
              <a:endCxn id="9" idx="2"/>
            </p:cNvCxnSpPr>
            <p:nvPr/>
          </p:nvCxnSpPr>
          <p:spPr>
            <a:xfrm flipH="1" flipV="1">
              <a:off x="3633077" y="2691163"/>
              <a:ext cx="856" cy="235294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9" name="直線單箭頭接點 48"/>
            <p:cNvCxnSpPr>
              <a:stCxn id="9" idx="0"/>
              <a:endCxn id="10" idx="2"/>
            </p:cNvCxnSpPr>
            <p:nvPr/>
          </p:nvCxnSpPr>
          <p:spPr>
            <a:xfrm flipH="1" flipV="1">
              <a:off x="3632220" y="1854827"/>
              <a:ext cx="857" cy="237182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直線單箭頭接點 51"/>
            <p:cNvCxnSpPr>
              <a:stCxn id="10" idx="3"/>
              <a:endCxn id="11" idx="1"/>
            </p:cNvCxnSpPr>
            <p:nvPr/>
          </p:nvCxnSpPr>
          <p:spPr>
            <a:xfrm>
              <a:off x="4503420" y="1555251"/>
              <a:ext cx="344208" cy="786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>
              <a:stCxn id="11" idx="2"/>
              <a:endCxn id="12" idx="0"/>
            </p:cNvCxnSpPr>
            <p:nvPr/>
          </p:nvCxnSpPr>
          <p:spPr>
            <a:xfrm flipH="1">
              <a:off x="5718827" y="1855614"/>
              <a:ext cx="1" cy="236395"/>
            </a:xfrm>
            <a:prstGeom prst="straightConnector1">
              <a:avLst/>
            </a:prstGeom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85BF7-823E-485F-9D40-F5671723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8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FBP vs SART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974177-9469-463A-B118-1759EE7CB244}"/>
                  </a:ext>
                </a:extLst>
              </p:cNvPr>
              <p:cNvSpPr txBox="1"/>
              <p:nvPr/>
            </p:nvSpPr>
            <p:spPr>
              <a:xfrm>
                <a:off x="2081959" y="4370829"/>
                <a:ext cx="594360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(a) The reconstructed image with height </a:t>
                </a:r>
                <a14:m>
                  <m:oMath xmlns:m="http://schemas.openxmlformats.org/officeDocument/2006/math">
                    <m:r>
                      <a:rPr lang="en-US" altLang="zh-TW" sz="160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altLang="zh-TW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pixels by FBP.</a:t>
                </a:r>
              </a:p>
              <a:p>
                <a:r>
                  <a:rPr lang="en-US" altLang="zh-TW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(b) The reconstructed image with height </a:t>
                </a:r>
                <a14:m>
                  <m:oMath xmlns:m="http://schemas.openxmlformats.org/officeDocument/2006/math">
                    <m:r>
                      <a:rPr lang="en-US" altLang="zh-TW" sz="1600" i="1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altLang="zh-TW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pixels by SART. 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974177-9469-463A-B118-1759EE7CB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959" y="4370829"/>
                <a:ext cx="5943601" cy="584775"/>
              </a:xfrm>
              <a:prstGeom prst="rect">
                <a:avLst/>
              </a:prstGeom>
              <a:blipFill>
                <a:blip r:embed="rId2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31</a:t>
            </a:fld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1755690" y="1024644"/>
            <a:ext cx="6250100" cy="3243679"/>
            <a:chOff x="1755690" y="928908"/>
            <a:chExt cx="6250100" cy="324367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r="49987"/>
            <a:stretch/>
          </p:blipFill>
          <p:spPr>
            <a:xfrm>
              <a:off x="1755690" y="949144"/>
              <a:ext cx="2915370" cy="2905125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3"/>
            <a:srcRect l="49359"/>
            <a:stretch/>
          </p:blipFill>
          <p:spPr>
            <a:xfrm>
              <a:off x="5053760" y="928908"/>
              <a:ext cx="2952030" cy="2905125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2990484" y="3834033"/>
              <a:ext cx="44578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306884" y="3827396"/>
              <a:ext cx="44578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TW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Google Shape;72;p16"/>
          <p:cNvSpPr txBox="1">
            <a:spLocks/>
          </p:cNvSpPr>
          <p:nvPr/>
        </p:nvSpPr>
        <p:spPr>
          <a:xfrm>
            <a:off x="3715657" y="1"/>
            <a:ext cx="5428343" cy="6114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SART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: Simultaneous Algebraic Reconstruction Technique </a:t>
            </a:r>
          </a:p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FBP: Filtered Back Projection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90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974177-9469-463A-B118-1759EE7CB244}"/>
                  </a:ext>
                </a:extLst>
              </p:cNvPr>
              <p:cNvSpPr txBox="1"/>
              <p:nvPr/>
            </p:nvSpPr>
            <p:spPr>
              <a:xfrm>
                <a:off x="1935683" y="4329143"/>
                <a:ext cx="572839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(a) The reconstructed image with height </a:t>
                </a:r>
                <a14:m>
                  <m:oMath xmlns:m="http://schemas.openxmlformats.org/officeDocument/2006/math">
                    <m:r>
                      <a:rPr lang="en-US" altLang="zh-TW" sz="1600">
                        <a:latin typeface="Cambria Math" panose="02040503050406030204" pitchFamily="18" charset="0"/>
                      </a:rPr>
                      <m:t>240</m:t>
                    </m:r>
                  </m:oMath>
                </a14:m>
                <a:r>
                  <a:rPr lang="en-US" altLang="zh-TW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pixels by FBP. </a:t>
                </a:r>
              </a:p>
              <a:p>
                <a:r>
                  <a:rPr lang="en-US" altLang="zh-TW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(b) The reconstructed image with height </a:t>
                </a:r>
                <a14:m>
                  <m:oMath xmlns:m="http://schemas.openxmlformats.org/officeDocument/2006/math">
                    <m:r>
                      <a:rPr lang="en-US" altLang="zh-TW" sz="1600">
                        <a:latin typeface="Cambria Math" panose="02040503050406030204" pitchFamily="18" charset="0"/>
                      </a:rPr>
                      <m:t>240</m:t>
                    </m:r>
                  </m:oMath>
                </a14:m>
                <a:r>
                  <a:rPr lang="en-US" altLang="zh-TW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pixels by SART.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974177-9469-463A-B118-1759EE7CB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83" y="4329143"/>
                <a:ext cx="5728393" cy="584775"/>
              </a:xfrm>
              <a:prstGeom prst="rect">
                <a:avLst/>
              </a:prstGeom>
              <a:blipFill>
                <a:blip r:embed="rId2"/>
                <a:stretch>
                  <a:fillRect l="-639" t="-3125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32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49476"/>
          <a:stretch/>
        </p:blipFill>
        <p:spPr>
          <a:xfrm>
            <a:off x="1684973" y="1017723"/>
            <a:ext cx="2940368" cy="29051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2C85BF7-823E-485F-9D40-F5671723B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8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FBP vs SART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l="50262"/>
          <a:stretch/>
        </p:blipFill>
        <p:spPr>
          <a:xfrm>
            <a:off x="4883700" y="1017723"/>
            <a:ext cx="2894647" cy="29051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932266" y="3906156"/>
            <a:ext cx="4457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08132" y="3910872"/>
            <a:ext cx="4457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72;p16"/>
          <p:cNvSpPr txBox="1">
            <a:spLocks/>
          </p:cNvSpPr>
          <p:nvPr/>
        </p:nvSpPr>
        <p:spPr>
          <a:xfrm>
            <a:off x="3715657" y="1"/>
            <a:ext cx="5428343" cy="6114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6858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SART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: Simultaneous Algebraic Reconstruction Technique </a:t>
            </a:r>
          </a:p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FBP: Filtered Back Projection</a:t>
            </a:r>
            <a:endParaRPr lang="zh-TW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802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FBC2-9098-492F-880D-CBE38D5EB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33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13DCE-3C11-4D5E-914A-92E28420E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658" y="1027250"/>
            <a:ext cx="8520600" cy="3962536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https://en.wikipedia.org/wiki/Solder_ball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Arial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https://slideplayer.com/slide/4893938/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2015.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https://www.slideshare.net/DanielePelliccia/from-filtered-backprojection-to-statistical-tomography-reconstruction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  <a:p>
            <a:pPr>
              <a:buClrTx/>
              <a:buFont typeface="Arial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https://www.slideshare.net/ZhejianPeng/zjpeng3dsolderballreconstruction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https://youtu.be/CwXgFtx6vxs?t=80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, 2017.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TW" dirty="0"/>
              <a:t>Hung-Yi Chen, ”3D Reconstruction with X-Ray Images”, 2017.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https://link.springer.com/chapter/10.1007/978-981-10-2772-7_6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2016.</a:t>
            </a:r>
          </a:p>
          <a:p>
            <a:pPr>
              <a:buFont typeface="Arial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https://blog.csdn.net/pannn0504/article/details/78357607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  <a:p>
            <a:pPr>
              <a:buFont typeface="Arial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https://zh.wikipedia.org/wiki/%E5%85%89%E6%B5%81%E6%B3%95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https://www.cnblogs.com/zyly/p/9508131.html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, 2018.</a:t>
            </a:r>
          </a:p>
          <a:p>
            <a:pPr>
              <a:buFont typeface="Arial" pitchFamily="34" charset="0"/>
              <a:buChar char="•"/>
            </a:pPr>
            <a:r>
              <a:rPr lang="zh-TW" altLang="en-US" dirty="0">
                <a:hlinkClick r:id="rId11"/>
              </a:rPr>
              <a:t>https://www.itread01.com/content/1544874242.html</a:t>
            </a:r>
            <a:r>
              <a:rPr lang="en-US" altLang="zh-TW" dirty="0"/>
              <a:t>, 2018.</a:t>
            </a:r>
          </a:p>
          <a:p>
            <a:pPr>
              <a:buFont typeface="Arial" pitchFamily="34" charset="0"/>
              <a:buChar char="•"/>
            </a:pPr>
            <a:r>
              <a:rPr lang="en-US" altLang="zh-TW" dirty="0">
                <a:hlinkClick r:id="rId12"/>
              </a:rPr>
              <a:t>https://en.wikipedia.org/wiki/Scale-invariant_feature_transform</a:t>
            </a:r>
            <a:endParaRPr lang="en-US" altLang="zh-TW" dirty="0"/>
          </a:p>
          <a:p>
            <a:pPr>
              <a:buFont typeface="Arial" pitchFamily="34" charset="0"/>
              <a:buChar char="•"/>
            </a:pPr>
            <a:r>
              <a:rPr lang="zh-TW" altLang="en-US" dirty="0">
                <a:hlinkClick r:id="rId13"/>
              </a:rPr>
              <a:t>https://sci-hub.se/10.1109/nssmic.2012.6551902</a:t>
            </a:r>
            <a:r>
              <a:rPr lang="en-US" altLang="zh-TW" dirty="0"/>
              <a:t>, 2013.</a:t>
            </a:r>
          </a:p>
          <a:p>
            <a:pPr>
              <a:buFont typeface="Arial" pitchFamily="34" charset="0"/>
              <a:buChar char="•"/>
            </a:pPr>
            <a:endParaRPr lang="en-US" altLang="zh-TW" dirty="0"/>
          </a:p>
          <a:p>
            <a:pPr>
              <a:buFont typeface="Arial" pitchFamily="34" charset="0"/>
              <a:buChar char="•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Arial" pitchFamily="34" charset="0"/>
              <a:buChar char="•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Arial" pitchFamily="34" charset="0"/>
              <a:buChar char="•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Arial" pitchFamily="34" charset="0"/>
              <a:buChar char="•"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Tx/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6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7D5A-0425-40C5-9F0A-1E10D3C6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83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B8C1C-DD60-4A92-B07E-F9CC73A6F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183" y="1017725"/>
            <a:ext cx="8520600" cy="34164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32 Projections</a:t>
            </a:r>
          </a:p>
        </p:txBody>
      </p:sp>
      <p:pic>
        <p:nvPicPr>
          <p:cNvPr id="5" name="Picture 4" descr="A picture containing text, electronics, monitor, screenshot&#10;&#10;Description automatically generated">
            <a:extLst>
              <a:ext uri="{FF2B5EF4-FFF2-40B4-BE49-F238E27FC236}">
                <a16:creationId xmlns:a16="http://schemas.microsoft.com/office/drawing/2014/main" id="{2660EBAA-F465-4E61-98BE-F8DC621E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921" y="349594"/>
            <a:ext cx="3311224" cy="4518239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86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D0AE-8712-4A81-AEB4-E9D8F0BF3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9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FF0C6-E62F-4ECF-AFD0-F0AB4B66A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090" y="1022762"/>
            <a:ext cx="8520600" cy="34164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Solder balls are too rhombus.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contrast not clear enough (voids are dark spots).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/>
          </a:p>
        </p:txBody>
      </p:sp>
      <p:pic>
        <p:nvPicPr>
          <p:cNvPr id="5" name="Picture 2" descr="D:\TRI\Weekly_Progress\2020\2020_Week49\Image 006.png">
            <a:extLst>
              <a:ext uri="{FF2B5EF4-FFF2-40B4-BE49-F238E27FC236}">
                <a16:creationId xmlns:a16="http://schemas.microsoft.com/office/drawing/2014/main" id="{0ACCA1F3-5366-40E4-9B4A-89559935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7" y="1837056"/>
            <a:ext cx="7214525" cy="320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74103E6F-2DBD-40C8-B977-63D15B2DBD3B}"/>
              </a:ext>
            </a:extLst>
          </p:cNvPr>
          <p:cNvSpPr txBox="1"/>
          <p:nvPr/>
        </p:nvSpPr>
        <p:spPr>
          <a:xfrm>
            <a:off x="6624436" y="1367"/>
            <a:ext cx="2519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VG: Volume Graphics</a:t>
            </a:r>
          </a:p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FBP: Filtered Back Projection</a:t>
            </a:r>
          </a:p>
        </p:txBody>
      </p:sp>
    </p:spTree>
    <p:extLst>
      <p:ext uri="{BB962C8B-B14F-4D97-AF65-F5344CB8AC3E}">
        <p14:creationId xmlns:p14="http://schemas.microsoft.com/office/powerpoint/2010/main" val="45092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Iterative Reconstruction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10893"/>
          <a:stretch/>
        </p:blipFill>
        <p:spPr>
          <a:xfrm>
            <a:off x="1277355" y="1202153"/>
            <a:ext cx="7067550" cy="35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6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r>
              <a:rPr lang="zh-TW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(Algebraic Reconstruction Technique)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/>
          </a:p>
        </p:txBody>
      </p:sp>
      <p:sp>
        <p:nvSpPr>
          <p:cNvPr id="5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classic iterative reconstruction method.</a:t>
            </a:r>
          </a:p>
          <a:p>
            <a:pPr marL="342900">
              <a:spcAft>
                <a:spcPts val="1200"/>
              </a:spcAft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Additive:</a:t>
            </a:r>
            <a:r>
              <a:rPr lang="zh-TW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7018"/>
          <a:stretch/>
        </p:blipFill>
        <p:spPr>
          <a:xfrm>
            <a:off x="933473" y="1832345"/>
            <a:ext cx="8522947" cy="31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4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5034150"/>
                  </p:ext>
                </p:extLst>
              </p:nvPr>
            </p:nvGraphicFramePr>
            <p:xfrm>
              <a:off x="1858683" y="2662832"/>
              <a:ext cx="3449788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724894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724894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altLang="zh-TW" sz="20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5034150"/>
                  </p:ext>
                </p:extLst>
              </p:nvPr>
            </p:nvGraphicFramePr>
            <p:xfrm>
              <a:off x="1858683" y="2662832"/>
              <a:ext cx="3449788" cy="792480"/>
            </p:xfrm>
            <a:graphic>
              <a:graphicData uri="http://schemas.openxmlformats.org/drawingml/2006/table">
                <a:tbl>
                  <a:tblPr firstRow="1" bandRow="1">
                    <a:tableStyleId>{16D9F66E-5EB9-4882-86FB-DCBF35E3C3E4}</a:tableStyleId>
                  </a:tblPr>
                  <a:tblGrid>
                    <a:gridCol w="1724894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724894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1515" r="-100352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707" t="-1515" r="-707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52" t="-103077" r="-100352" b="-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707" t="-103077" r="-707" b="-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直線接點 10"/>
          <p:cNvCxnSpPr/>
          <p:nvPr/>
        </p:nvCxnSpPr>
        <p:spPr>
          <a:xfrm flipH="1">
            <a:off x="2720975" y="2235200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528614" y="1829450"/>
            <a:ext cx="54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>
            <a:off x="4397375" y="2235200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251399" y="1829450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270330" y="1936502"/>
            <a:ext cx="560497" cy="655875"/>
            <a:chOff x="1527505" y="1584871"/>
            <a:chExt cx="560497" cy="655875"/>
          </a:xfrm>
        </p:grpSpPr>
        <p:cxnSp>
          <p:nvCxnSpPr>
            <p:cNvPr id="17" name="直線接點 16"/>
            <p:cNvCxnSpPr/>
            <p:nvPr/>
          </p:nvCxnSpPr>
          <p:spPr>
            <a:xfrm>
              <a:off x="1895640" y="1948123"/>
              <a:ext cx="192362" cy="292623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字方塊 17"/>
            <p:cNvSpPr txBox="1"/>
            <p:nvPr/>
          </p:nvSpPr>
          <p:spPr>
            <a:xfrm>
              <a:off x="1527505" y="1584871"/>
              <a:ext cx="3681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12945" y="1936502"/>
            <a:ext cx="558858" cy="726330"/>
            <a:chOff x="1719867" y="1514416"/>
            <a:chExt cx="558858" cy="726330"/>
          </a:xfrm>
        </p:grpSpPr>
        <p:cxnSp>
          <p:nvCxnSpPr>
            <p:cNvPr id="23" name="直線接點 22"/>
            <p:cNvCxnSpPr/>
            <p:nvPr/>
          </p:nvCxnSpPr>
          <p:spPr>
            <a:xfrm flipV="1">
              <a:off x="1719867" y="1980987"/>
              <a:ext cx="260014" cy="259759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字方塊 23"/>
            <p:cNvSpPr txBox="1"/>
            <p:nvPr/>
          </p:nvSpPr>
          <p:spPr>
            <a:xfrm>
              <a:off x="1789983" y="1514416"/>
              <a:ext cx="4887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 rot="5400000">
            <a:off x="5649668" y="2455767"/>
            <a:ext cx="400110" cy="873555"/>
            <a:chOff x="4763478" y="1519591"/>
            <a:chExt cx="400110" cy="873555"/>
          </a:xfrm>
        </p:grpSpPr>
        <p:cxnSp>
          <p:nvCxnSpPr>
            <p:cNvPr id="27" name="直線接點 26"/>
            <p:cNvCxnSpPr/>
            <p:nvPr/>
          </p:nvCxnSpPr>
          <p:spPr>
            <a:xfrm flipH="1">
              <a:off x="4930775" y="2057400"/>
              <a:ext cx="3175" cy="335746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 rot="16200000">
              <a:off x="4708111" y="1574958"/>
              <a:ext cx="510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 rot="5400000">
            <a:off x="5649668" y="2822350"/>
            <a:ext cx="400110" cy="873555"/>
            <a:chOff x="4763478" y="1519591"/>
            <a:chExt cx="400110" cy="873555"/>
          </a:xfrm>
        </p:grpSpPr>
        <p:cxnSp>
          <p:nvCxnSpPr>
            <p:cNvPr id="31" name="直線接點 30"/>
            <p:cNvCxnSpPr/>
            <p:nvPr/>
          </p:nvCxnSpPr>
          <p:spPr>
            <a:xfrm flipH="1">
              <a:off x="4930775" y="2057400"/>
              <a:ext cx="3175" cy="335746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 rot="16200000">
              <a:off x="4708111" y="1574958"/>
              <a:ext cx="510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zh-TW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717418" y="1993686"/>
                <a:ext cx="1609095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2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=7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3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=9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=8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418" y="1993686"/>
                <a:ext cx="1609095" cy="1754326"/>
              </a:xfrm>
              <a:prstGeom prst="rect">
                <a:avLst/>
              </a:prstGeom>
              <a:blipFill>
                <a:blip r:embed="rId4"/>
                <a:stretch>
                  <a:fillRect b="-24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67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8516-6403-427E-9210-E8EF39969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3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Additive </a:t>
            </a:r>
            <a:r>
              <a:rPr lang="zh-TW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>
          <a:xfrm>
            <a:off x="8595300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689471" y="6745"/>
            <a:ext cx="3462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Arial" panose="020B0604020202020204" pitchFamily="34" charset="0"/>
                <a:cs typeface="Arial" panose="020B0604020202020204" pitchFamily="34" charset="0"/>
              </a:rPr>
              <a:t>ART: Algebraic Reconstruction Technique</a:t>
            </a:r>
            <a:endParaRPr lang="zh-TW" altLang="en-US" sz="1400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79029"/>
              </p:ext>
            </p:extLst>
          </p:nvPr>
        </p:nvGraphicFramePr>
        <p:xfrm>
          <a:off x="1622830" y="3221725"/>
          <a:ext cx="3449788" cy="7924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724894">
                  <a:extLst>
                    <a:ext uri="{9D8B030D-6E8A-4147-A177-3AD203B41FA5}">
                      <a16:colId xmlns:a16="http://schemas.microsoft.com/office/drawing/2014/main" val="896881553"/>
                    </a:ext>
                  </a:extLst>
                </a:gridCol>
                <a:gridCol w="1724894">
                  <a:extLst>
                    <a:ext uri="{9D8B030D-6E8A-4147-A177-3AD203B41FA5}">
                      <a16:colId xmlns:a16="http://schemas.microsoft.com/office/drawing/2014/main" val="4275441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72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TW" altLang="en-US" sz="2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6793394"/>
                  </a:ext>
                </a:extLst>
              </a:tr>
            </a:tbl>
          </a:graphicData>
        </a:graphic>
      </p:graphicFrame>
      <p:cxnSp>
        <p:nvCxnSpPr>
          <p:cNvPr id="13" name="直線接點 12"/>
          <p:cNvCxnSpPr/>
          <p:nvPr/>
        </p:nvCxnSpPr>
        <p:spPr>
          <a:xfrm flipH="1">
            <a:off x="2485122" y="2794093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376692" y="2375196"/>
            <a:ext cx="518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4161522" y="2794093"/>
            <a:ext cx="3175" cy="335746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015546" y="2388343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TW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706131" y="2273497"/>
                <a:ext cx="2601931" cy="24437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𝟏𝟏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𝟏𝟏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𝟒</m:t>
                          </m:r>
                        </m:sub>
                      </m:sSub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=0+</m:t>
                      </m:r>
                      <m:f>
                        <m:fPr>
                          <m:ctrlP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TW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𝟗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num>
                        <m:den>
                          <m:r>
                            <a:rPr lang="en-US" altLang="zh-TW" b="1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zh-TW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𝟒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altLang="zh-TW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𝟓</m:t>
                      </m:r>
                    </m:oMath>
                  </m:oMathPara>
                </a14:m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endParaRPr lang="en-US" altLang="zh-TW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131" y="2273497"/>
                <a:ext cx="2601931" cy="24437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73947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TW" altLang="en-US" sz="20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739473"/>
                  </p:ext>
                </p:extLst>
              </p:nvPr>
            </p:nvGraphicFramePr>
            <p:xfrm>
              <a:off x="6411872" y="751988"/>
              <a:ext cx="2017940" cy="792480"/>
            </p:xfrm>
            <a:graphic>
              <a:graphicData uri="http://schemas.openxmlformats.org/drawingml/2006/table">
                <a:tbl>
                  <a:tblPr firstRow="1" bandRow="1">
                    <a:tableStyleId>{8A107856-5554-42FB-B03E-39F5DBC370BA}</a:tableStyleId>
                  </a:tblPr>
                  <a:tblGrid>
                    <a:gridCol w="1008970">
                      <a:extLst>
                        <a:ext uri="{9D8B030D-6E8A-4147-A177-3AD203B41FA5}">
                          <a16:colId xmlns:a16="http://schemas.microsoft.com/office/drawing/2014/main" val="896881553"/>
                        </a:ext>
                      </a:extLst>
                    </a:gridCol>
                    <a:gridCol w="1008970">
                      <a:extLst>
                        <a:ext uri="{9D8B030D-6E8A-4147-A177-3AD203B41FA5}">
                          <a16:colId xmlns:a16="http://schemas.microsoft.com/office/drawing/2014/main" val="427544144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515" r="-101205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515" r="-1205" b="-10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7297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02" t="-103077" r="-101205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02" t="-103077" r="-1205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6793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文字方塊 35"/>
          <p:cNvSpPr txBox="1"/>
          <p:nvPr/>
        </p:nvSpPr>
        <p:spPr>
          <a:xfrm>
            <a:off x="2310443" y="2017270"/>
            <a:ext cx="518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015546" y="2017717"/>
            <a:ext cx="357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TW" altLang="en-US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80;p17"/>
          <p:cNvSpPr txBox="1">
            <a:spLocks noGrp="1"/>
          </p:cNvSpPr>
          <p:nvPr>
            <p:ph type="body" idx="1"/>
          </p:nvPr>
        </p:nvSpPr>
        <p:spPr>
          <a:xfrm>
            <a:off x="55083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>
              <a:spcAft>
                <a:spcPts val="120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</p:txBody>
      </p:sp>
    </p:spTree>
    <p:extLst>
      <p:ext uri="{BB962C8B-B14F-4D97-AF65-F5344CB8AC3E}">
        <p14:creationId xmlns:p14="http://schemas.microsoft.com/office/powerpoint/2010/main" val="42307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12434</TotalTime>
  <Words>1762</Words>
  <Application>Microsoft Office PowerPoint</Application>
  <PresentationFormat>如螢幕大小 (16:9)</PresentationFormat>
  <Paragraphs>394</Paragraphs>
  <Slides>34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0" baseType="lpstr">
      <vt:lpstr>SimSun</vt:lpstr>
      <vt:lpstr>Arial</vt:lpstr>
      <vt:lpstr>Cambria Math</vt:lpstr>
      <vt:lpstr>Franklin Gothic Book</vt:lpstr>
      <vt:lpstr>Times New Roman</vt:lpstr>
      <vt:lpstr>Crop</vt:lpstr>
      <vt:lpstr>PowerPoint 簡報</vt:lpstr>
      <vt:lpstr>Outline</vt:lpstr>
      <vt:lpstr>The Problem</vt:lpstr>
      <vt:lpstr>The Problem</vt:lpstr>
      <vt:lpstr>The Problem</vt:lpstr>
      <vt:lpstr>Iterative Reconstruction</vt:lpstr>
      <vt:lpstr>ART (Algebraic Reconstruction Technique)</vt:lpstr>
      <vt:lpstr>Additive ART</vt:lpstr>
      <vt:lpstr>Additive ART</vt:lpstr>
      <vt:lpstr>Additive ART</vt:lpstr>
      <vt:lpstr>Additive ART</vt:lpstr>
      <vt:lpstr>Additive ART</vt:lpstr>
      <vt:lpstr>Additive ART</vt:lpstr>
      <vt:lpstr>Additive ART</vt:lpstr>
      <vt:lpstr>Additive ART</vt:lpstr>
      <vt:lpstr>Multiplicative ART</vt:lpstr>
      <vt:lpstr>Multiplicative ART</vt:lpstr>
      <vt:lpstr>Multiplicative ART</vt:lpstr>
      <vt:lpstr>Multiplicative ART</vt:lpstr>
      <vt:lpstr>Multiplicative ART</vt:lpstr>
      <vt:lpstr>Multiplicative ART</vt:lpstr>
      <vt:lpstr>Multiplicative ART</vt:lpstr>
      <vt:lpstr>Additive vs Multiplicative</vt:lpstr>
      <vt:lpstr>SART: Simultaneous Algebraic Reconstruction Technique</vt:lpstr>
      <vt:lpstr>3D Reconstruction by SART</vt:lpstr>
      <vt:lpstr>3D Reconstruction by SART (128 Projections)</vt:lpstr>
      <vt:lpstr>3D Reconstruction by SART (128 Projections)</vt:lpstr>
      <vt:lpstr>3D Reconstruction by SART (128 Projections)</vt:lpstr>
      <vt:lpstr>PowerPoint 簡報</vt:lpstr>
      <vt:lpstr>PowerPoint 簡報</vt:lpstr>
      <vt:lpstr>FBP - Pipeline</vt:lpstr>
      <vt:lpstr>FBP vs SART</vt:lpstr>
      <vt:lpstr>FBP vs SART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Combine FBP and SART</dc:title>
  <dc:creator>Jasper Chao</dc:creator>
  <cp:lastModifiedBy>sherrenhsu</cp:lastModifiedBy>
  <cp:revision>203</cp:revision>
  <dcterms:modified xsi:type="dcterms:W3CDTF">2021-12-28T14:26:46Z</dcterms:modified>
</cp:coreProperties>
</file>